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5" r:id="rId1"/>
    <p:sldMasterId id="2147483809" r:id="rId2"/>
  </p:sldMasterIdLst>
  <p:notesMasterIdLst>
    <p:notesMasterId r:id="rId13"/>
  </p:notesMasterIdLst>
  <p:sldIdLst>
    <p:sldId id="256" r:id="rId3"/>
    <p:sldId id="257" r:id="rId4"/>
    <p:sldId id="258" r:id="rId5"/>
    <p:sldId id="259" r:id="rId6"/>
    <p:sldId id="260" r:id="rId7"/>
    <p:sldId id="261" r:id="rId8"/>
    <p:sldId id="262" r:id="rId9"/>
    <p:sldId id="263" r:id="rId10"/>
    <p:sldId id="264"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58" autoAdjust="0"/>
    <p:restoredTop sz="94636" autoAdjust="0"/>
  </p:normalViewPr>
  <p:slideViewPr>
    <p:cSldViewPr snapToGrid="0" snapToObjects="1">
      <p:cViewPr varScale="1">
        <p:scale>
          <a:sx n="87" d="100"/>
          <a:sy n="87" d="100"/>
        </p:scale>
        <p:origin x="-1224" y="-96"/>
      </p:cViewPr>
      <p:guideLst>
        <p:guide orient="horz" pos="2160"/>
        <p:guide pos="2880"/>
      </p:guideLst>
    </p:cSldViewPr>
  </p:slideViewPr>
  <p:outlineViewPr>
    <p:cViewPr>
      <p:scale>
        <a:sx n="33" d="100"/>
        <a:sy n="33" d="100"/>
      </p:scale>
      <p:origin x="0" y="12464"/>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notesMaster" Target="notesMasters/notesMaster1.xml"/><Relationship Id="rId14" Type="http://schemas.openxmlformats.org/officeDocument/2006/relationships/printerSettings" Target="printerSettings/printerSettings1.bin"/><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B80CFF2-CE69-374D-8E60-ADE7DE6CFE28}" type="datetimeFigureOut">
              <a:rPr lang="en-US" smtClean="0"/>
              <a:t>7/18/16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6655502-7EAA-5E48-B7D6-6A87D6064458}" type="slidenum">
              <a:rPr lang="en-US" smtClean="0"/>
              <a:t>‹#›</a:t>
            </a:fld>
            <a:endParaRPr lang="en-US"/>
          </a:p>
        </p:txBody>
      </p:sp>
    </p:spTree>
    <p:extLst>
      <p:ext uri="{BB962C8B-B14F-4D97-AF65-F5344CB8AC3E}">
        <p14:creationId xmlns:p14="http://schemas.microsoft.com/office/powerpoint/2010/main" val="3295043253"/>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6655502-7EAA-5E48-B7D6-6A87D6064458}" type="slidenum">
              <a:rPr lang="en-US" smtClean="0"/>
              <a:t>2</a:t>
            </a:fld>
            <a:endParaRPr lang="en-US"/>
          </a:p>
        </p:txBody>
      </p:sp>
    </p:spTree>
    <p:extLst>
      <p:ext uri="{BB962C8B-B14F-4D97-AF65-F5344CB8AC3E}">
        <p14:creationId xmlns:p14="http://schemas.microsoft.com/office/powerpoint/2010/main" val="9318232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EB470CB-7AD9-CE4A-8368-DECC4056C326}" type="datetimeFigureOut">
              <a:rPr lang="en-US" smtClean="0"/>
              <a:t>7/18/16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D489A9-967C-E448-BA05-F9DF652FFADE}" type="slidenum">
              <a:rPr lang="en-US" smtClean="0"/>
              <a:t>‹#›</a:t>
            </a:fld>
            <a:endParaRPr lang="en-US"/>
          </a:p>
        </p:txBody>
      </p:sp>
    </p:spTree>
    <p:extLst>
      <p:ext uri="{BB962C8B-B14F-4D97-AF65-F5344CB8AC3E}">
        <p14:creationId xmlns:p14="http://schemas.microsoft.com/office/powerpoint/2010/main" val="36869349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EB470CB-7AD9-CE4A-8368-DECC4056C326}" type="datetimeFigureOut">
              <a:rPr lang="en-US" smtClean="0"/>
              <a:t>7/18/16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D489A9-967C-E448-BA05-F9DF652FFADE}" type="slidenum">
              <a:rPr lang="en-US" smtClean="0"/>
              <a:t>‹#›</a:t>
            </a:fld>
            <a:endParaRPr lang="en-US"/>
          </a:p>
        </p:txBody>
      </p:sp>
    </p:spTree>
    <p:extLst>
      <p:ext uri="{BB962C8B-B14F-4D97-AF65-F5344CB8AC3E}">
        <p14:creationId xmlns:p14="http://schemas.microsoft.com/office/powerpoint/2010/main" val="42727778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EB470CB-7AD9-CE4A-8368-DECC4056C326}" type="datetimeFigureOut">
              <a:rPr lang="en-US" smtClean="0"/>
              <a:t>7/18/16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D489A9-967C-E448-BA05-F9DF652FFADE}" type="slidenum">
              <a:rPr lang="en-US" smtClean="0"/>
              <a:t>‹#›</a:t>
            </a:fld>
            <a:endParaRPr lang="en-US"/>
          </a:p>
        </p:txBody>
      </p:sp>
    </p:spTree>
    <p:extLst>
      <p:ext uri="{BB962C8B-B14F-4D97-AF65-F5344CB8AC3E}">
        <p14:creationId xmlns:p14="http://schemas.microsoft.com/office/powerpoint/2010/main" val="9013104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E30E2307-1E40-4E12-8716-25BFDA8E7013}" type="datetime1">
              <a:rPr lang="en-US" smtClean="0"/>
              <a:pPr/>
              <a:t>7/18/16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44759D-0EFF-4FB2-9CCE-04E00944F0FE}" type="slidenum">
              <a:rPr lang="en-US" smtClean="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EB470CB-7AD9-CE4A-8368-DECC4056C326}" type="datetimeFigureOut">
              <a:rPr lang="en-US" smtClean="0"/>
              <a:t>7/18/16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D489A9-967C-E448-BA05-F9DF652FFADE}" type="slidenum">
              <a:rPr lang="en-US" smtClean="0"/>
              <a:t>‹#›</a:t>
            </a:fld>
            <a:endParaRPr lang="en-US"/>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B8AEBBE-F8B2-42CF-9895-E86A608384EB}" type="datetime1">
              <a:rPr lang="en-US" smtClean="0"/>
              <a:pPr/>
              <a:t>7/18/16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7D7A59-36E2-48B9-B146-C1E59501F63F}" type="slidenum">
              <a:rPr lang="en-US" smtClean="0"/>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9EB470CB-7AD9-CE4A-8368-DECC4056C326}" type="datetimeFigureOut">
              <a:rPr lang="en-US" smtClean="0"/>
              <a:t>7/18/16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ED489A9-967C-E448-BA05-F9DF652FFADE}" type="slidenum">
              <a:rPr lang="en-US" smtClean="0"/>
              <a:t>‹#›</a:t>
            </a:fld>
            <a:endParaRPr lang="en-US"/>
          </a:p>
        </p:txBody>
      </p:sp>
      <p:sp>
        <p:nvSpPr>
          <p:cNvPr id="9" name="Content Placeholder 8"/>
          <p:cNvSpPr>
            <a:spLocks noGrp="1"/>
          </p:cNvSpPr>
          <p:nvPr>
            <p:ph sz="quarter" idx="13"/>
          </p:nvPr>
        </p:nvSpPr>
        <p:spPr>
          <a:xfrm>
            <a:off x="676655"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EB470CB-7AD9-CE4A-8368-DECC4056C326}" type="datetimeFigureOut">
              <a:rPr lang="en-US" smtClean="0"/>
              <a:t>7/18/16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ED489A9-967C-E448-BA05-F9DF652FFADE}" type="slidenum">
              <a:rPr lang="en-US" smtClean="0"/>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EB470CB-7AD9-CE4A-8368-DECC4056C326}" type="datetimeFigureOut">
              <a:rPr lang="en-US" smtClean="0"/>
              <a:t>7/18/16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ED489A9-967C-E448-BA05-F9DF652FFADE}" type="slidenum">
              <a:rPr lang="en-US" smtClean="0"/>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9EB470CB-7AD9-CE4A-8368-DECC4056C326}" type="datetimeFigureOut">
              <a:rPr lang="en-US" smtClean="0"/>
              <a:t>7/18/16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ED489A9-967C-E448-BA05-F9DF652FFADE}" type="slidenum">
              <a:rPr lang="en-US" smtClean="0"/>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9EB470CB-7AD9-CE4A-8368-DECC4056C326}" type="datetimeFigureOut">
              <a:rPr lang="en-US" smtClean="0"/>
              <a:t>7/18/16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44759D-0EFF-4FB2-9CCE-04E00944F0FE}" type="slidenum">
              <a:rPr lang="en-US" smtClean="0"/>
              <a:pPr/>
              <a:t>‹#›</a:t>
            </a:fld>
            <a:endParaRPr lang="en-US" dirty="0"/>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EB470CB-7AD9-CE4A-8368-DECC4056C326}" type="datetimeFigureOut">
              <a:rPr lang="en-US" smtClean="0"/>
              <a:t>7/18/16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D489A9-967C-E448-BA05-F9DF652FFADE}" type="slidenum">
              <a:rPr lang="en-US" smtClean="0"/>
              <a:t>‹#›</a:t>
            </a:fld>
            <a:endParaRPr lang="en-US"/>
          </a:p>
        </p:txBody>
      </p:sp>
    </p:spTree>
    <p:extLst>
      <p:ext uri="{BB962C8B-B14F-4D97-AF65-F5344CB8AC3E}">
        <p14:creationId xmlns:p14="http://schemas.microsoft.com/office/powerpoint/2010/main" val="304026048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EB470CB-7AD9-CE4A-8368-DECC4056C326}" type="datetimeFigureOut">
              <a:rPr lang="en-US" smtClean="0"/>
              <a:t>7/18/16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ED489A9-967C-E448-BA05-F9DF652FFADE}" type="slidenum">
              <a:rPr lang="en-US" smtClean="0"/>
              <a:t>‹#›</a:t>
            </a:fld>
            <a:endParaRPr lang="en-US"/>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EB470CB-7AD9-CE4A-8368-DECC4056C326}" type="datetimeFigureOut">
              <a:rPr lang="en-US" smtClean="0"/>
              <a:t>7/18/16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D489A9-967C-E448-BA05-F9DF652FFADE}" type="slidenum">
              <a:rPr lang="en-US" smtClean="0"/>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9EB470CB-7AD9-CE4A-8368-DECC4056C326}" type="datetimeFigureOut">
              <a:rPr lang="en-US" smtClean="0"/>
              <a:t>7/18/16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D489A9-967C-E448-BA05-F9DF652FFADE}" type="slidenum">
              <a:rPr lang="en-US" smtClean="0"/>
              <a:t>‹#›</a:t>
            </a:fld>
            <a:endParaRPr lang="en-US"/>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EB470CB-7AD9-CE4A-8368-DECC4056C326}" type="datetimeFigureOut">
              <a:rPr lang="en-US" smtClean="0"/>
              <a:t>7/18/16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D489A9-967C-E448-BA05-F9DF652FFADE}" type="slidenum">
              <a:rPr lang="en-US" smtClean="0"/>
              <a:t>‹#›</a:t>
            </a:fld>
            <a:endParaRPr lang="en-US"/>
          </a:p>
        </p:txBody>
      </p:sp>
    </p:spTree>
    <p:extLst>
      <p:ext uri="{BB962C8B-B14F-4D97-AF65-F5344CB8AC3E}">
        <p14:creationId xmlns:p14="http://schemas.microsoft.com/office/powerpoint/2010/main" val="38828746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EB470CB-7AD9-CE4A-8368-DECC4056C326}" type="datetimeFigureOut">
              <a:rPr lang="en-US" smtClean="0"/>
              <a:t>7/18/16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ED489A9-967C-E448-BA05-F9DF652FFADE}" type="slidenum">
              <a:rPr lang="en-US" smtClean="0"/>
              <a:t>‹#›</a:t>
            </a:fld>
            <a:endParaRPr lang="en-US"/>
          </a:p>
        </p:txBody>
      </p:sp>
    </p:spTree>
    <p:extLst>
      <p:ext uri="{BB962C8B-B14F-4D97-AF65-F5344CB8AC3E}">
        <p14:creationId xmlns:p14="http://schemas.microsoft.com/office/powerpoint/2010/main" val="26182931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EB470CB-7AD9-CE4A-8368-DECC4056C326}" type="datetimeFigureOut">
              <a:rPr lang="en-US" smtClean="0"/>
              <a:t>7/18/16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ED489A9-967C-E448-BA05-F9DF652FFADE}" type="slidenum">
              <a:rPr lang="en-US" smtClean="0"/>
              <a:t>‹#›</a:t>
            </a:fld>
            <a:endParaRPr lang="en-US"/>
          </a:p>
        </p:txBody>
      </p:sp>
    </p:spTree>
    <p:extLst>
      <p:ext uri="{BB962C8B-B14F-4D97-AF65-F5344CB8AC3E}">
        <p14:creationId xmlns:p14="http://schemas.microsoft.com/office/powerpoint/2010/main" val="31543319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EB470CB-7AD9-CE4A-8368-DECC4056C326}" type="datetimeFigureOut">
              <a:rPr lang="en-US" smtClean="0"/>
              <a:t>7/18/16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ED489A9-967C-E448-BA05-F9DF652FFADE}" type="slidenum">
              <a:rPr lang="en-US" smtClean="0"/>
              <a:t>‹#›</a:t>
            </a:fld>
            <a:endParaRPr lang="en-US"/>
          </a:p>
        </p:txBody>
      </p:sp>
    </p:spTree>
    <p:extLst>
      <p:ext uri="{BB962C8B-B14F-4D97-AF65-F5344CB8AC3E}">
        <p14:creationId xmlns:p14="http://schemas.microsoft.com/office/powerpoint/2010/main" val="572324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EB470CB-7AD9-CE4A-8368-DECC4056C326}" type="datetimeFigureOut">
              <a:rPr lang="en-US" smtClean="0"/>
              <a:t>7/18/16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ED489A9-967C-E448-BA05-F9DF652FFADE}" type="slidenum">
              <a:rPr lang="en-US" smtClean="0"/>
              <a:t>‹#›</a:t>
            </a:fld>
            <a:endParaRPr lang="en-US"/>
          </a:p>
        </p:txBody>
      </p:sp>
    </p:spTree>
    <p:extLst>
      <p:ext uri="{BB962C8B-B14F-4D97-AF65-F5344CB8AC3E}">
        <p14:creationId xmlns:p14="http://schemas.microsoft.com/office/powerpoint/2010/main" val="11348054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EB470CB-7AD9-CE4A-8368-DECC4056C326}" type="datetimeFigureOut">
              <a:rPr lang="en-US" smtClean="0"/>
              <a:t>7/18/16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ED489A9-967C-E448-BA05-F9DF652FFADE}" type="slidenum">
              <a:rPr lang="en-US" smtClean="0"/>
              <a:t>‹#›</a:t>
            </a:fld>
            <a:endParaRPr lang="en-US"/>
          </a:p>
        </p:txBody>
      </p:sp>
    </p:spTree>
    <p:extLst>
      <p:ext uri="{BB962C8B-B14F-4D97-AF65-F5344CB8AC3E}">
        <p14:creationId xmlns:p14="http://schemas.microsoft.com/office/powerpoint/2010/main" val="29553627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EB470CB-7AD9-CE4A-8368-DECC4056C326}" type="datetimeFigureOut">
              <a:rPr lang="en-US" smtClean="0"/>
              <a:t>7/18/16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ED489A9-967C-E448-BA05-F9DF652FFADE}" type="slidenum">
              <a:rPr lang="en-US" smtClean="0"/>
              <a:t>‹#›</a:t>
            </a:fld>
            <a:endParaRPr lang="en-US"/>
          </a:p>
        </p:txBody>
      </p:sp>
    </p:spTree>
    <p:extLst>
      <p:ext uri="{BB962C8B-B14F-4D97-AF65-F5344CB8AC3E}">
        <p14:creationId xmlns:p14="http://schemas.microsoft.com/office/powerpoint/2010/main" val="262188695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2" Type="http://schemas.openxmlformats.org/officeDocument/2006/relationships/theme" Target="../theme/theme2.xml"/><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EB470CB-7AD9-CE4A-8368-DECC4056C326}" type="datetimeFigureOut">
              <a:rPr lang="en-US" smtClean="0"/>
              <a:t>7/18/16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ED489A9-967C-E448-BA05-F9DF652FFADE}" type="slidenum">
              <a:rPr lang="en-US" smtClean="0"/>
              <a:t>‹#›</a:t>
            </a:fld>
            <a:endParaRPr lang="en-US"/>
          </a:p>
        </p:txBody>
      </p:sp>
    </p:spTree>
    <p:extLst>
      <p:ext uri="{BB962C8B-B14F-4D97-AF65-F5344CB8AC3E}">
        <p14:creationId xmlns:p14="http://schemas.microsoft.com/office/powerpoint/2010/main" val="1157005257"/>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9EB470CB-7AD9-CE4A-8368-DECC4056C326}" type="datetimeFigureOut">
              <a:rPr lang="en-US" smtClean="0"/>
              <a:t>7/18/16</a:t>
            </a:fld>
            <a:endParaRPr lang="en-US"/>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8ED489A9-967C-E448-BA05-F9DF652FFADE}" type="slidenum">
              <a:rPr lang="en-US" smtClean="0"/>
              <a:t>‹#›</a:t>
            </a:fld>
            <a:endParaRPr lang="en-US"/>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lt1" tx1="dk1" bg2="lt2" tx2="dk2" accent1="accent1" accent2="accent2" accent3="accent3" accent4="accent4" accent5="accent5" accent6="accent6" hlink="hlink" folHlink="folHlink"/>
  <p:sldLayoutIdLst>
    <p:sldLayoutId id="2147483810" r:id="rId1"/>
    <p:sldLayoutId id="2147483811" r:id="rId2"/>
    <p:sldLayoutId id="2147483812" r:id="rId3"/>
    <p:sldLayoutId id="2147483813" r:id="rId4"/>
    <p:sldLayoutId id="2147483814" r:id="rId5"/>
    <p:sldLayoutId id="2147483815" r:id="rId6"/>
    <p:sldLayoutId id="2147483816" r:id="rId7"/>
    <p:sldLayoutId id="2147483817" r:id="rId8"/>
    <p:sldLayoutId id="2147483818" r:id="rId9"/>
    <p:sldLayoutId id="2147483819" r:id="rId10"/>
    <p:sldLayoutId id="2147483820"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image" Target="../media/image2.jpeg"/><Relationship Id="rId3" Type="http://schemas.openxmlformats.org/officeDocument/2006/relationships/hyperlink" Target="http://www.smig-inc.com/go"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7.xml"/><Relationship Id="rId2" Type="http://schemas.openxmlformats.org/officeDocument/2006/relationships/image" Target="../media/image2.jpeg"/><Relationship Id="rId3" Type="http://schemas.openxmlformats.org/officeDocument/2006/relationships/hyperlink" Target="http://www.smig-inc.com/go"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xml"/><Relationship Id="rId3" Type="http://schemas.openxmlformats.org/officeDocument/2006/relationships/hyperlink" Target="http://www.smig-inc.com/go"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hyperlink" Target="http://www.smig-inc.com/go"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hyperlink" Target="http://www.smig-inc.com/go"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hyperlink" Target="http://www.smig-inc.com/go"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hyperlink" Target="http://www.smig-inc.com/go"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hyperlink" Target="http://www.smig-inc.com/go"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hyperlink" Target="http://www.smig-inc.com/go"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7.xml"/><Relationship Id="rId2" Type="http://schemas.openxmlformats.org/officeDocument/2006/relationships/hyperlink" Target="http://www.smig-inc.com/go"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16510" y="2376651"/>
            <a:ext cx="5867400" cy="1470025"/>
          </a:xfrm>
        </p:spPr>
        <p:txBody>
          <a:bodyPr>
            <a:normAutofit/>
          </a:bodyPr>
          <a:lstStyle/>
          <a:p>
            <a:r>
              <a:rPr lang="en-US" sz="3600" dirty="0" smtClean="0">
                <a:latin typeface="Arial"/>
                <a:cs typeface="Arial"/>
              </a:rPr>
              <a:t>2017 AEP Overview &amp; Planning Guide for Agents </a:t>
            </a:r>
            <a:endParaRPr lang="en-US" sz="3600" dirty="0">
              <a:latin typeface="Arial"/>
              <a:cs typeface="Arial"/>
            </a:endParaRPr>
          </a:p>
        </p:txBody>
      </p:sp>
      <p:pic>
        <p:nvPicPr>
          <p:cNvPr id="6" name="Picture 5" descr="new2.jpg"/>
          <p:cNvPicPr>
            <a:picLocks noChangeAspect="1"/>
          </p:cNvPicPr>
          <p:nvPr/>
        </p:nvPicPr>
        <p:blipFill>
          <a:blip r:embed="rId2" cstate="print">
            <a:alphaModFix/>
            <a:extLst>
              <a:ext uri="{28A0092B-C50C-407E-A947-70E740481C1C}">
                <a14:useLocalDpi xmlns:a14="http://schemas.microsoft.com/office/drawing/2010/main" val="0"/>
              </a:ext>
            </a:extLst>
          </a:blip>
          <a:stretch>
            <a:fillRect/>
          </a:stretch>
        </p:blipFill>
        <p:spPr>
          <a:xfrm>
            <a:off x="1269890" y="595837"/>
            <a:ext cx="6741397" cy="1516119"/>
          </a:xfrm>
          <a:prstGeom prst="rect">
            <a:avLst/>
          </a:prstGeom>
          <a:ln>
            <a:noFill/>
          </a:ln>
          <a:effectLst>
            <a:outerShdw blurRad="190500" algn="tl" rotWithShape="0">
              <a:srgbClr val="000000">
                <a:alpha val="70000"/>
              </a:srgbClr>
            </a:outerShdw>
          </a:effectLst>
        </p:spPr>
      </p:pic>
      <p:sp>
        <p:nvSpPr>
          <p:cNvPr id="9" name="TextBox 8"/>
          <p:cNvSpPr txBox="1"/>
          <p:nvPr/>
        </p:nvSpPr>
        <p:spPr>
          <a:xfrm>
            <a:off x="3511797" y="6300509"/>
            <a:ext cx="2113492" cy="369332"/>
          </a:xfrm>
          <a:prstGeom prst="rect">
            <a:avLst/>
          </a:prstGeom>
        </p:spPr>
        <p:style>
          <a:lnRef idx="0">
            <a:schemeClr val="dk1"/>
          </a:lnRef>
          <a:fillRef idx="3">
            <a:schemeClr val="dk1"/>
          </a:fillRef>
          <a:effectRef idx="3">
            <a:schemeClr val="dk1"/>
          </a:effectRef>
          <a:fontRef idx="minor">
            <a:schemeClr val="lt1"/>
          </a:fontRef>
        </p:style>
        <p:txBody>
          <a:bodyPr wrap="none" rtlCol="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hlinkClick r:id="rId3"/>
              </a:rPr>
              <a:t>www.SMiG-Inc.com</a:t>
            </a:r>
            <a:endParaRPr lang="en-US"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Tree>
    <p:extLst>
      <p:ext uri="{BB962C8B-B14F-4D97-AF65-F5344CB8AC3E}">
        <p14:creationId xmlns:p14="http://schemas.microsoft.com/office/powerpoint/2010/main" val="1881644896"/>
      </p:ext>
    </p:extLst>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Partnering</a:t>
            </a:r>
            <a:endParaRPr lang="en-US" dirty="0"/>
          </a:p>
        </p:txBody>
      </p:sp>
      <p:sp>
        <p:nvSpPr>
          <p:cNvPr id="3" name="TextBox 2"/>
          <p:cNvSpPr txBox="1"/>
          <p:nvPr/>
        </p:nvSpPr>
        <p:spPr>
          <a:xfrm>
            <a:off x="428304" y="2775343"/>
            <a:ext cx="7679510" cy="2185213"/>
          </a:xfrm>
          <a:prstGeom prst="rect">
            <a:avLst/>
          </a:prstGeom>
          <a:noFill/>
        </p:spPr>
        <p:txBody>
          <a:bodyPr wrap="square" rtlCol="0">
            <a:spAutoFit/>
          </a:bodyPr>
          <a:lstStyle/>
          <a:p>
            <a:r>
              <a:rPr lang="en-US" sz="2400" dirty="0" smtClean="0">
                <a:solidFill>
                  <a:srgbClr val="073E87"/>
                </a:solidFill>
                <a:latin typeface="Arial"/>
                <a:cs typeface="Arial"/>
              </a:rPr>
              <a:t>Senior </a:t>
            </a:r>
            <a:r>
              <a:rPr lang="en-US" sz="2400" dirty="0">
                <a:solidFill>
                  <a:srgbClr val="073E87"/>
                </a:solidFill>
                <a:latin typeface="Arial"/>
                <a:cs typeface="Arial"/>
              </a:rPr>
              <a:t>Marketing </a:t>
            </a:r>
            <a:r>
              <a:rPr lang="en-US" sz="2400" dirty="0" smtClean="0">
                <a:solidFill>
                  <a:srgbClr val="073E87"/>
                </a:solidFill>
                <a:latin typeface="Arial"/>
                <a:cs typeface="Arial"/>
              </a:rPr>
              <a:t>Insurance Group Inc. can</a:t>
            </a:r>
            <a:r>
              <a:rPr lang="en-US" sz="2400" dirty="0">
                <a:solidFill>
                  <a:srgbClr val="073E87"/>
                </a:solidFill>
                <a:latin typeface="Arial"/>
                <a:cs typeface="Arial"/>
              </a:rPr>
              <a:t>:</a:t>
            </a:r>
          </a:p>
          <a:p>
            <a:endParaRPr lang="en-US" sz="1600" dirty="0" smtClean="0">
              <a:latin typeface="Arial"/>
              <a:cs typeface="Arial"/>
            </a:endParaRPr>
          </a:p>
          <a:p>
            <a:r>
              <a:rPr lang="en-US" sz="1600" dirty="0" smtClean="0">
                <a:latin typeface="Arial"/>
                <a:cs typeface="Arial"/>
              </a:rPr>
              <a:t>• </a:t>
            </a:r>
            <a:r>
              <a:rPr lang="en-US" sz="1600" dirty="0">
                <a:latin typeface="Arial"/>
                <a:cs typeface="Arial"/>
              </a:rPr>
              <a:t>Provide additional training and educational opportunities</a:t>
            </a:r>
          </a:p>
          <a:p>
            <a:r>
              <a:rPr lang="en-US" sz="1600" dirty="0">
                <a:latin typeface="Arial"/>
                <a:cs typeface="Arial"/>
              </a:rPr>
              <a:t>• Contract you with the most competitive carriers</a:t>
            </a:r>
          </a:p>
          <a:p>
            <a:r>
              <a:rPr lang="en-US" sz="1600" dirty="0">
                <a:latin typeface="Arial"/>
                <a:cs typeface="Arial"/>
              </a:rPr>
              <a:t>• Industry leading quote engine</a:t>
            </a:r>
          </a:p>
          <a:p>
            <a:r>
              <a:rPr lang="en-US" sz="1600" dirty="0">
                <a:latin typeface="Arial"/>
                <a:cs typeface="Arial"/>
              </a:rPr>
              <a:t>• Support you and your office staff</a:t>
            </a:r>
          </a:p>
          <a:p>
            <a:r>
              <a:rPr lang="en-US" sz="1600" dirty="0">
                <a:latin typeface="Arial"/>
                <a:cs typeface="Arial"/>
              </a:rPr>
              <a:t>• Create marketing plans</a:t>
            </a:r>
          </a:p>
          <a:p>
            <a:r>
              <a:rPr lang="en-US" sz="1600" dirty="0" smtClean="0">
                <a:latin typeface="Arial"/>
                <a:cs typeface="Arial"/>
              </a:rPr>
              <a:t>• </a:t>
            </a:r>
            <a:r>
              <a:rPr lang="en-US" sz="1600" dirty="0">
                <a:latin typeface="Arial"/>
                <a:cs typeface="Arial"/>
              </a:rPr>
              <a:t>And more...</a:t>
            </a:r>
            <a:endParaRPr lang="en-US" sz="1600" dirty="0">
              <a:latin typeface="Arial"/>
              <a:cs typeface="Arial"/>
            </a:endParaRPr>
          </a:p>
        </p:txBody>
      </p:sp>
      <p:sp>
        <p:nvSpPr>
          <p:cNvPr id="4" name="TextBox 3"/>
          <p:cNvSpPr txBox="1"/>
          <p:nvPr/>
        </p:nvSpPr>
        <p:spPr>
          <a:xfrm>
            <a:off x="457200" y="1991349"/>
            <a:ext cx="3810859" cy="584776"/>
          </a:xfrm>
          <a:prstGeom prst="rect">
            <a:avLst/>
          </a:prstGeom>
          <a:noFill/>
        </p:spPr>
        <p:txBody>
          <a:bodyPr wrap="none" rtlCol="0">
            <a:spAutoFit/>
          </a:bodyPr>
          <a:lstStyle/>
          <a:p>
            <a:r>
              <a:rPr lang="en-US" sz="3200" dirty="0">
                <a:latin typeface="Arial"/>
                <a:cs typeface="Arial"/>
              </a:rPr>
              <a:t>Why choose </a:t>
            </a:r>
            <a:r>
              <a:rPr lang="en-US" sz="3200" dirty="0" err="1">
                <a:latin typeface="Arial"/>
                <a:cs typeface="Arial"/>
              </a:rPr>
              <a:t>SMiG</a:t>
            </a:r>
            <a:r>
              <a:rPr lang="en-US" sz="3200" dirty="0">
                <a:latin typeface="Arial"/>
                <a:cs typeface="Arial"/>
              </a:rPr>
              <a:t>?</a:t>
            </a:r>
            <a:endParaRPr lang="en-US" sz="3200" dirty="0">
              <a:latin typeface="Arial"/>
              <a:cs typeface="Arial"/>
            </a:endParaRPr>
          </a:p>
        </p:txBody>
      </p:sp>
      <p:pic>
        <p:nvPicPr>
          <p:cNvPr id="5" name="Picture 4" descr="new2.jp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959247" y="3886339"/>
            <a:ext cx="3727553" cy="917418"/>
          </a:xfrm>
          <a:prstGeom prst="rect">
            <a:avLst/>
          </a:prstGeom>
        </p:spPr>
      </p:pic>
      <p:sp>
        <p:nvSpPr>
          <p:cNvPr id="6" name="TextBox 5"/>
          <p:cNvSpPr txBox="1"/>
          <p:nvPr/>
        </p:nvSpPr>
        <p:spPr>
          <a:xfrm>
            <a:off x="2189043" y="5299811"/>
            <a:ext cx="5248135" cy="923330"/>
          </a:xfrm>
          <a:prstGeom prst="rect">
            <a:avLst/>
          </a:prstGeom>
        </p:spPr>
        <p:style>
          <a:lnRef idx="0">
            <a:schemeClr val="dk1"/>
          </a:lnRef>
          <a:fillRef idx="3">
            <a:schemeClr val="dk1"/>
          </a:fillRef>
          <a:effectRef idx="3">
            <a:schemeClr val="dk1"/>
          </a:effectRef>
          <a:fontRef idx="minor">
            <a:schemeClr val="lt1"/>
          </a:fontRef>
        </p:style>
        <p:txBody>
          <a:bodyPr wrap="square" rtlCol="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5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a:cs typeface="Arial"/>
              </a:rPr>
              <a:t>866.345.0109</a:t>
            </a:r>
            <a:endParaRPr lang="en-US" sz="5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a:cs typeface="Arial"/>
            </a:endParaRPr>
          </a:p>
        </p:txBody>
      </p:sp>
      <p:sp>
        <p:nvSpPr>
          <p:cNvPr id="8" name="TextBox 7"/>
          <p:cNvSpPr txBox="1"/>
          <p:nvPr/>
        </p:nvSpPr>
        <p:spPr>
          <a:xfrm>
            <a:off x="3511797" y="6300509"/>
            <a:ext cx="2113492" cy="369332"/>
          </a:xfrm>
          <a:prstGeom prst="rect">
            <a:avLst/>
          </a:prstGeom>
        </p:spPr>
        <p:style>
          <a:lnRef idx="0">
            <a:schemeClr val="dk1"/>
          </a:lnRef>
          <a:fillRef idx="3">
            <a:schemeClr val="dk1"/>
          </a:fillRef>
          <a:effectRef idx="3">
            <a:schemeClr val="dk1"/>
          </a:effectRef>
          <a:fontRef idx="minor">
            <a:schemeClr val="lt1"/>
          </a:fontRef>
        </p:style>
        <p:txBody>
          <a:bodyPr wrap="none" rtlCol="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hlinkClick r:id="rId3"/>
              </a:rPr>
              <a:t>www.SMiG-Inc.com</a:t>
            </a:r>
            <a:endParaRPr lang="en-US"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Tree>
    <p:extLst>
      <p:ext uri="{BB962C8B-B14F-4D97-AF65-F5344CB8AC3E}">
        <p14:creationId xmlns:p14="http://schemas.microsoft.com/office/powerpoint/2010/main" val="1683734024"/>
      </p:ext>
    </p:extLst>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72067" y="1740470"/>
            <a:ext cx="7408333" cy="4923491"/>
          </a:xfrm>
        </p:spPr>
        <p:txBody>
          <a:bodyPr>
            <a:normAutofit fontScale="85000" lnSpcReduction="20000"/>
          </a:bodyPr>
          <a:lstStyle/>
          <a:p>
            <a:pPr marL="0" indent="0">
              <a:buNone/>
            </a:pPr>
            <a:r>
              <a:rPr lang="en-US" dirty="0"/>
              <a:t>Thank you for downloading the Senior Marketing </a:t>
            </a:r>
            <a:r>
              <a:rPr lang="en-US" dirty="0" smtClean="0"/>
              <a:t>Insurance Group AEP </a:t>
            </a:r>
            <a:r>
              <a:rPr lang="en-US" dirty="0"/>
              <a:t>Overview and Planning Guide. </a:t>
            </a:r>
            <a:endParaRPr lang="en-US" dirty="0"/>
          </a:p>
          <a:p>
            <a:pPr marL="0" indent="0">
              <a:buNone/>
            </a:pPr>
            <a:endParaRPr lang="en-US" sz="1500" dirty="0" smtClean="0">
              <a:solidFill>
                <a:schemeClr val="tx1"/>
              </a:solidFill>
              <a:latin typeface="Arial"/>
              <a:cs typeface="Arial"/>
            </a:endParaRPr>
          </a:p>
          <a:p>
            <a:pPr marL="0" indent="0">
              <a:buNone/>
            </a:pPr>
            <a:r>
              <a:rPr lang="en-US" sz="1500" dirty="0" smtClean="0">
                <a:solidFill>
                  <a:schemeClr val="tx1"/>
                </a:solidFill>
                <a:latin typeface="Arial"/>
                <a:cs typeface="Arial"/>
              </a:rPr>
              <a:t>Medicare </a:t>
            </a:r>
            <a:r>
              <a:rPr lang="en-US" sz="1500" dirty="0">
                <a:solidFill>
                  <a:schemeClr val="tx1"/>
                </a:solidFill>
                <a:latin typeface="Arial"/>
                <a:cs typeface="Arial"/>
              </a:rPr>
              <a:t>AEP is arguably one of the busiest insurance seasons in the insurance industry. There are approximately 54 million Medicare beneficiaries in the U.S. Roughly 39 million Medicare beneficiaries have some type of Part D coverage (61% on a stand alone Part D plan and 39% with Medicare Advantage coverage, including employer group plans*) which can and usually do change on an annual basis. </a:t>
            </a:r>
            <a:endParaRPr lang="en-US" sz="1500" dirty="0">
              <a:solidFill>
                <a:schemeClr val="tx1"/>
              </a:solidFill>
              <a:latin typeface="Arial"/>
              <a:cs typeface="Arial"/>
            </a:endParaRPr>
          </a:p>
          <a:p>
            <a:pPr marL="0" indent="0">
              <a:buNone/>
            </a:pPr>
            <a:endParaRPr lang="en-US" sz="1500" dirty="0" smtClean="0">
              <a:solidFill>
                <a:schemeClr val="tx1"/>
              </a:solidFill>
              <a:latin typeface="Arial"/>
              <a:cs typeface="Arial"/>
            </a:endParaRPr>
          </a:p>
          <a:p>
            <a:pPr marL="0" indent="0">
              <a:buNone/>
            </a:pPr>
            <a:r>
              <a:rPr lang="en-US" sz="1500" dirty="0" smtClean="0">
                <a:solidFill>
                  <a:schemeClr val="tx1"/>
                </a:solidFill>
                <a:latin typeface="Arial"/>
                <a:cs typeface="Arial"/>
              </a:rPr>
              <a:t>This </a:t>
            </a:r>
            <a:r>
              <a:rPr lang="en-US" sz="1500" dirty="0">
                <a:solidFill>
                  <a:schemeClr val="tx1"/>
                </a:solidFill>
                <a:latin typeface="Arial"/>
                <a:cs typeface="Arial"/>
              </a:rPr>
              <a:t>guide is designed to give you a better understanding of AEP, what marketing in AEP looks like, and other ideas to make sure your AEP is the best one to date. </a:t>
            </a:r>
            <a:endParaRPr lang="en-US" sz="1500" dirty="0" smtClean="0">
              <a:solidFill>
                <a:schemeClr val="tx1"/>
              </a:solidFill>
              <a:latin typeface="Arial"/>
              <a:cs typeface="Arial"/>
            </a:endParaRPr>
          </a:p>
          <a:p>
            <a:pPr marL="0" indent="0">
              <a:buNone/>
            </a:pPr>
            <a:endParaRPr lang="en-US" sz="1500" dirty="0" smtClean="0">
              <a:solidFill>
                <a:schemeClr val="tx1"/>
              </a:solidFill>
              <a:latin typeface="Arial"/>
              <a:cs typeface="Arial"/>
            </a:endParaRPr>
          </a:p>
          <a:p>
            <a:pPr marL="0" indent="0">
              <a:buNone/>
            </a:pPr>
            <a:r>
              <a:rPr lang="en-US" sz="1500" dirty="0" smtClean="0">
                <a:solidFill>
                  <a:schemeClr val="tx1"/>
                </a:solidFill>
                <a:latin typeface="Arial"/>
                <a:cs typeface="Arial"/>
              </a:rPr>
              <a:t>Sincerely</a:t>
            </a:r>
            <a:r>
              <a:rPr lang="en-US" sz="1500" dirty="0">
                <a:solidFill>
                  <a:schemeClr val="tx1"/>
                </a:solidFill>
                <a:latin typeface="Arial"/>
                <a:cs typeface="Arial"/>
              </a:rPr>
              <a:t>,</a:t>
            </a:r>
            <a:br>
              <a:rPr lang="en-US" sz="1500" dirty="0">
                <a:solidFill>
                  <a:schemeClr val="tx1"/>
                </a:solidFill>
                <a:latin typeface="Arial"/>
                <a:cs typeface="Arial"/>
              </a:rPr>
            </a:br>
            <a:r>
              <a:rPr lang="en-US" sz="1500" dirty="0" err="1" smtClean="0">
                <a:solidFill>
                  <a:schemeClr val="tx1"/>
                </a:solidFill>
                <a:latin typeface="Arial"/>
                <a:cs typeface="Arial"/>
              </a:rPr>
              <a:t>SMiG</a:t>
            </a:r>
            <a:r>
              <a:rPr lang="en-US" sz="1500" dirty="0" smtClean="0">
                <a:solidFill>
                  <a:schemeClr val="tx1"/>
                </a:solidFill>
                <a:latin typeface="Arial"/>
                <a:cs typeface="Arial"/>
              </a:rPr>
              <a:t> Inc.</a:t>
            </a:r>
            <a:endParaRPr lang="en-US" sz="1500" dirty="0">
              <a:solidFill>
                <a:schemeClr val="tx1"/>
              </a:solidFill>
              <a:latin typeface="Arial"/>
              <a:cs typeface="Arial"/>
            </a:endParaRPr>
          </a:p>
          <a:p>
            <a:pPr marL="0" indent="0">
              <a:buNone/>
            </a:pPr>
            <a:endParaRPr lang="en-US" sz="1500" dirty="0" smtClean="0"/>
          </a:p>
          <a:p>
            <a:pPr marL="0" indent="0">
              <a:buNone/>
            </a:pPr>
            <a:r>
              <a:rPr lang="en-US" sz="1500" dirty="0" smtClean="0">
                <a:solidFill>
                  <a:srgbClr val="000000"/>
                </a:solidFill>
                <a:latin typeface="Arial"/>
                <a:cs typeface="Arial"/>
              </a:rPr>
              <a:t>Marketing </a:t>
            </a:r>
            <a:r>
              <a:rPr lang="en-US" sz="1500" dirty="0">
                <a:solidFill>
                  <a:srgbClr val="000000"/>
                </a:solidFill>
                <a:latin typeface="Arial"/>
                <a:cs typeface="Arial"/>
              </a:rPr>
              <a:t>Disclaimer: </a:t>
            </a:r>
            <a:endParaRPr lang="en-US" sz="1500" dirty="0">
              <a:solidFill>
                <a:srgbClr val="000000"/>
              </a:solidFill>
              <a:latin typeface="Arial"/>
              <a:cs typeface="Arial"/>
            </a:endParaRPr>
          </a:p>
          <a:p>
            <a:pPr marL="0" indent="0">
              <a:buNone/>
            </a:pPr>
            <a:r>
              <a:rPr lang="en-US" sz="1500" i="1" dirty="0">
                <a:solidFill>
                  <a:srgbClr val="000000"/>
                </a:solidFill>
                <a:latin typeface="Arial"/>
                <a:cs typeface="Arial"/>
              </a:rPr>
              <a:t>Any change or modification to the materials other than contact information illustrated on the marketing or approved materials may place the marketing piece out of CMS compliance. The agent or entity using the materials does so at their own risk. Senior Marketing </a:t>
            </a:r>
            <a:r>
              <a:rPr lang="en-US" sz="1500" i="1" dirty="0" smtClean="0">
                <a:solidFill>
                  <a:srgbClr val="000000"/>
                </a:solidFill>
                <a:latin typeface="Arial"/>
                <a:cs typeface="Arial"/>
              </a:rPr>
              <a:t>Insurance Group </a:t>
            </a:r>
            <a:r>
              <a:rPr lang="en-US" sz="1500" i="1" dirty="0">
                <a:solidFill>
                  <a:srgbClr val="000000"/>
                </a:solidFill>
                <a:latin typeface="Arial"/>
                <a:cs typeface="Arial"/>
              </a:rPr>
              <a:t>or any subsidiary of </a:t>
            </a:r>
            <a:r>
              <a:rPr lang="en-US" sz="1500" i="1" dirty="0" err="1" smtClean="0">
                <a:solidFill>
                  <a:srgbClr val="000000"/>
                </a:solidFill>
                <a:latin typeface="Arial"/>
                <a:cs typeface="Arial"/>
              </a:rPr>
              <a:t>SMiG</a:t>
            </a:r>
            <a:r>
              <a:rPr lang="en-US" sz="1500" i="1" dirty="0" smtClean="0">
                <a:solidFill>
                  <a:srgbClr val="000000"/>
                </a:solidFill>
                <a:latin typeface="Arial"/>
                <a:cs typeface="Arial"/>
              </a:rPr>
              <a:t>, </a:t>
            </a:r>
            <a:r>
              <a:rPr lang="en-US" sz="1500" i="1" dirty="0">
                <a:solidFill>
                  <a:srgbClr val="000000"/>
                </a:solidFill>
                <a:latin typeface="Arial"/>
                <a:cs typeface="Arial"/>
              </a:rPr>
              <a:t>Inc. will be held harmless in any violation of use. </a:t>
            </a:r>
            <a:endParaRPr lang="en-US" sz="1500" dirty="0">
              <a:solidFill>
                <a:srgbClr val="000000"/>
              </a:solidFill>
              <a:latin typeface="Arial"/>
              <a:cs typeface="Arial"/>
            </a:endParaRPr>
          </a:p>
          <a:p>
            <a:pPr marL="0" indent="0">
              <a:buNone/>
            </a:pPr>
            <a:r>
              <a:rPr lang="en-US" sz="1500" dirty="0">
                <a:solidFill>
                  <a:srgbClr val="000000"/>
                </a:solidFill>
                <a:latin typeface="Arial"/>
                <a:cs typeface="Arial"/>
              </a:rPr>
              <a:t>Any questions or concerns may be directed to Senior </a:t>
            </a:r>
            <a:r>
              <a:rPr lang="en-US" sz="1500" dirty="0" smtClean="0">
                <a:solidFill>
                  <a:srgbClr val="000000"/>
                </a:solidFill>
                <a:latin typeface="Arial"/>
                <a:cs typeface="Arial"/>
              </a:rPr>
              <a:t>Marketing Insurance Group Inc. </a:t>
            </a:r>
            <a:r>
              <a:rPr lang="en-US" sz="1500" dirty="0">
                <a:solidFill>
                  <a:srgbClr val="000000"/>
                </a:solidFill>
                <a:latin typeface="Arial"/>
                <a:cs typeface="Arial"/>
              </a:rPr>
              <a:t>(</a:t>
            </a:r>
            <a:r>
              <a:rPr lang="en-US" sz="1500" dirty="0" smtClean="0">
                <a:solidFill>
                  <a:srgbClr val="000000"/>
                </a:solidFill>
                <a:latin typeface="Arial"/>
                <a:cs typeface="Arial"/>
              </a:rPr>
              <a:t>866) 345-0109</a:t>
            </a:r>
            <a:endParaRPr lang="en-US" sz="1500" dirty="0">
              <a:solidFill>
                <a:srgbClr val="000000"/>
              </a:solidFill>
              <a:latin typeface="Arial"/>
              <a:cs typeface="Arial"/>
            </a:endParaRPr>
          </a:p>
          <a:p>
            <a:pPr marL="0" indent="0">
              <a:buNone/>
            </a:pPr>
            <a:endParaRPr lang="en-US" sz="1500" dirty="0" smtClean="0">
              <a:solidFill>
                <a:srgbClr val="000000"/>
              </a:solidFill>
              <a:latin typeface="Arial"/>
              <a:cs typeface="Arial"/>
            </a:endParaRPr>
          </a:p>
          <a:p>
            <a:pPr marL="0" indent="0">
              <a:buNone/>
            </a:pPr>
            <a:r>
              <a:rPr lang="en-US" sz="1500" dirty="0" smtClean="0">
                <a:solidFill>
                  <a:srgbClr val="000000"/>
                </a:solidFill>
                <a:latin typeface="Arial"/>
                <a:cs typeface="Arial"/>
              </a:rPr>
              <a:t>This </a:t>
            </a:r>
            <a:r>
              <a:rPr lang="en-US" sz="1500" dirty="0">
                <a:solidFill>
                  <a:srgbClr val="000000"/>
                </a:solidFill>
                <a:latin typeface="Arial"/>
                <a:cs typeface="Arial"/>
              </a:rPr>
              <a:t>publication is for agent use only and not intended for public use. </a:t>
            </a:r>
            <a:endParaRPr lang="en-US" sz="1500" dirty="0">
              <a:solidFill>
                <a:srgbClr val="000000"/>
              </a:solidFill>
              <a:latin typeface="Arial"/>
              <a:cs typeface="Arial"/>
            </a:endParaRPr>
          </a:p>
          <a:p>
            <a:pPr marL="0" indent="0">
              <a:buNone/>
            </a:pPr>
            <a:endParaRPr lang="en-US" dirty="0" smtClean="0"/>
          </a:p>
          <a:p>
            <a:pPr marL="0" indent="0">
              <a:buNone/>
            </a:pPr>
            <a:endParaRPr lang="en-US" dirty="0"/>
          </a:p>
        </p:txBody>
      </p:sp>
      <p:sp>
        <p:nvSpPr>
          <p:cNvPr id="2" name="Title 1"/>
          <p:cNvSpPr>
            <a:spLocks noGrp="1"/>
          </p:cNvSpPr>
          <p:nvPr>
            <p:ph type="title"/>
          </p:nvPr>
        </p:nvSpPr>
        <p:spPr/>
        <p:txBody>
          <a:bodyPr>
            <a:normAutofit fontScale="90000"/>
          </a:bodyPr>
          <a:lstStyle/>
          <a:p>
            <a:r>
              <a:rPr lang="en-US" dirty="0" smtClean="0"/>
              <a:t>2017 AEP Overview and Planning Guide</a:t>
            </a:r>
            <a:endParaRPr lang="en-US" dirty="0"/>
          </a:p>
        </p:txBody>
      </p:sp>
      <p:sp>
        <p:nvSpPr>
          <p:cNvPr id="4" name="TextBox 3"/>
          <p:cNvSpPr txBox="1"/>
          <p:nvPr/>
        </p:nvSpPr>
        <p:spPr>
          <a:xfrm>
            <a:off x="3511797" y="6300509"/>
            <a:ext cx="2113492" cy="369332"/>
          </a:xfrm>
          <a:prstGeom prst="rect">
            <a:avLst/>
          </a:prstGeom>
        </p:spPr>
        <p:style>
          <a:lnRef idx="0">
            <a:schemeClr val="dk1"/>
          </a:lnRef>
          <a:fillRef idx="3">
            <a:schemeClr val="dk1"/>
          </a:fillRef>
          <a:effectRef idx="3">
            <a:schemeClr val="dk1"/>
          </a:effectRef>
          <a:fontRef idx="minor">
            <a:schemeClr val="lt1"/>
          </a:fontRef>
        </p:style>
        <p:txBody>
          <a:bodyPr wrap="none" rtlCol="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hlinkClick r:id="rId3"/>
              </a:rPr>
              <a:t>www.SMiG-Inc.com</a:t>
            </a:r>
            <a:endParaRPr lang="en-US"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Tree>
    <p:extLst>
      <p:ext uri="{BB962C8B-B14F-4D97-AF65-F5344CB8AC3E}">
        <p14:creationId xmlns:p14="http://schemas.microsoft.com/office/powerpoint/2010/main" val="4247513689"/>
      </p:ext>
    </p:extLst>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52579" y="2008895"/>
            <a:ext cx="7814733" cy="4291614"/>
          </a:xfrm>
        </p:spPr>
        <p:txBody>
          <a:bodyPr>
            <a:normAutofit fontScale="40000" lnSpcReduction="20000"/>
          </a:bodyPr>
          <a:lstStyle/>
          <a:p>
            <a:pPr marL="0" indent="0">
              <a:buNone/>
            </a:pPr>
            <a:r>
              <a:rPr lang="en-US" sz="3000" dirty="0" smtClean="0">
                <a:solidFill>
                  <a:srgbClr val="000000"/>
                </a:solidFill>
                <a:latin typeface="Arial"/>
                <a:cs typeface="Arial"/>
              </a:rPr>
              <a:t>AEP</a:t>
            </a:r>
            <a:r>
              <a:rPr lang="en-US" sz="3000" dirty="0">
                <a:solidFill>
                  <a:srgbClr val="000000"/>
                </a:solidFill>
                <a:latin typeface="Arial"/>
                <a:cs typeface="Arial"/>
              </a:rPr>
              <a:t>, or the Annual Enrollment Period, is one of the key times for senior market agents. This year, the time period extends from : </a:t>
            </a:r>
            <a:endParaRPr lang="en-US" sz="3000" dirty="0">
              <a:solidFill>
                <a:srgbClr val="000000"/>
              </a:solidFill>
              <a:latin typeface="Arial"/>
              <a:cs typeface="Arial"/>
            </a:endParaRPr>
          </a:p>
          <a:p>
            <a:pPr marL="0" indent="0" algn="ctr">
              <a:buNone/>
            </a:pPr>
            <a:endParaRPr lang="en-US" sz="4000" b="1" dirty="0" smtClean="0">
              <a:solidFill>
                <a:srgbClr val="073E87"/>
              </a:solidFill>
              <a:latin typeface="Arial"/>
              <a:cs typeface="Arial"/>
            </a:endParaRPr>
          </a:p>
          <a:p>
            <a:pPr marL="0" indent="0" algn="ctr">
              <a:buNone/>
            </a:pPr>
            <a:r>
              <a:rPr lang="en-US" sz="4000" b="1" dirty="0" smtClean="0">
                <a:solidFill>
                  <a:srgbClr val="073E87"/>
                </a:solidFill>
                <a:latin typeface="Arial"/>
                <a:cs typeface="Arial"/>
              </a:rPr>
              <a:t>October </a:t>
            </a:r>
            <a:r>
              <a:rPr lang="en-US" sz="4000" b="1" dirty="0">
                <a:solidFill>
                  <a:srgbClr val="073E87"/>
                </a:solidFill>
                <a:latin typeface="Arial"/>
                <a:cs typeface="Arial"/>
              </a:rPr>
              <a:t>15th – December7th </a:t>
            </a:r>
            <a:endParaRPr lang="en-US" sz="4000" dirty="0">
              <a:solidFill>
                <a:srgbClr val="073E87"/>
              </a:solidFill>
              <a:latin typeface="Arial"/>
              <a:cs typeface="Arial"/>
            </a:endParaRPr>
          </a:p>
          <a:p>
            <a:pPr marL="0" indent="0">
              <a:buNone/>
            </a:pPr>
            <a:endParaRPr lang="en-US" sz="2500" dirty="0" smtClean="0">
              <a:solidFill>
                <a:srgbClr val="000000"/>
              </a:solidFill>
              <a:latin typeface="Arial"/>
              <a:cs typeface="Arial"/>
            </a:endParaRPr>
          </a:p>
          <a:p>
            <a:pPr marL="0" indent="0">
              <a:buNone/>
            </a:pPr>
            <a:r>
              <a:rPr lang="en-US" sz="3000" dirty="0" smtClean="0">
                <a:solidFill>
                  <a:srgbClr val="000000"/>
                </a:solidFill>
                <a:latin typeface="Arial"/>
                <a:cs typeface="Arial"/>
              </a:rPr>
              <a:t>This </a:t>
            </a:r>
            <a:r>
              <a:rPr lang="en-US" sz="3000" dirty="0">
                <a:solidFill>
                  <a:srgbClr val="000000"/>
                </a:solidFill>
                <a:latin typeface="Arial"/>
                <a:cs typeface="Arial"/>
              </a:rPr>
              <a:t>is the time period wherein Medicare beneficiaries can make changes to their Part C (Medicare Advantage) or Part D (prescription drug) plans. Changes will take effect January 1st. Beneficiaries will be locked in their plan until the next AEP or until they have a qualifying event that allows them a SEP (Special Election Period). </a:t>
            </a:r>
            <a:endParaRPr lang="en-US" sz="3000" dirty="0">
              <a:solidFill>
                <a:srgbClr val="000000"/>
              </a:solidFill>
              <a:latin typeface="Arial"/>
              <a:cs typeface="Arial"/>
            </a:endParaRPr>
          </a:p>
          <a:p>
            <a:pPr marL="0" indent="0">
              <a:buNone/>
            </a:pPr>
            <a:endParaRPr lang="en-US" sz="3000" dirty="0" smtClean="0">
              <a:solidFill>
                <a:srgbClr val="000000"/>
              </a:solidFill>
              <a:latin typeface="Arial"/>
              <a:cs typeface="Arial"/>
            </a:endParaRPr>
          </a:p>
          <a:p>
            <a:pPr marL="0" indent="0">
              <a:buNone/>
            </a:pPr>
            <a:r>
              <a:rPr lang="en-US" sz="3000" dirty="0" smtClean="0">
                <a:solidFill>
                  <a:srgbClr val="000000"/>
                </a:solidFill>
                <a:latin typeface="Arial"/>
                <a:cs typeface="Arial"/>
              </a:rPr>
              <a:t>Some </a:t>
            </a:r>
            <a:r>
              <a:rPr lang="en-US" sz="3000" dirty="0">
                <a:solidFill>
                  <a:srgbClr val="000000"/>
                </a:solidFill>
                <a:latin typeface="Arial"/>
                <a:cs typeface="Arial"/>
              </a:rPr>
              <a:t>examples of a SEP are: </a:t>
            </a:r>
            <a:endParaRPr lang="en-US" sz="3000" dirty="0">
              <a:solidFill>
                <a:srgbClr val="000000"/>
              </a:solidFill>
              <a:latin typeface="Arial"/>
              <a:cs typeface="Arial"/>
            </a:endParaRPr>
          </a:p>
          <a:p>
            <a:r>
              <a:rPr lang="en-US" sz="3000" dirty="0">
                <a:solidFill>
                  <a:srgbClr val="000000"/>
                </a:solidFill>
                <a:latin typeface="Arial"/>
                <a:cs typeface="Arial"/>
              </a:rPr>
              <a:t>Move to a new service area </a:t>
            </a:r>
          </a:p>
          <a:p>
            <a:r>
              <a:rPr lang="en-US" sz="3000" dirty="0">
                <a:solidFill>
                  <a:srgbClr val="000000"/>
                </a:solidFill>
                <a:latin typeface="Arial"/>
                <a:cs typeface="Arial"/>
              </a:rPr>
              <a:t>Qualify for certain state or federal assistance </a:t>
            </a:r>
          </a:p>
          <a:p>
            <a:r>
              <a:rPr lang="en-US" sz="3000" dirty="0">
                <a:solidFill>
                  <a:srgbClr val="000000"/>
                </a:solidFill>
                <a:latin typeface="Arial"/>
                <a:cs typeface="Arial"/>
              </a:rPr>
              <a:t>Qualify or are Medicaid beneficiaries </a:t>
            </a:r>
          </a:p>
          <a:p>
            <a:r>
              <a:rPr lang="en-US" sz="3000" dirty="0">
                <a:solidFill>
                  <a:srgbClr val="000000"/>
                </a:solidFill>
                <a:latin typeface="Arial"/>
                <a:cs typeface="Arial"/>
              </a:rPr>
              <a:t>Plan leaves the service area </a:t>
            </a:r>
          </a:p>
          <a:p>
            <a:pPr marL="0" indent="0">
              <a:buNone/>
            </a:pPr>
            <a:endParaRPr lang="en-US" sz="3000" b="1" dirty="0" smtClean="0">
              <a:solidFill>
                <a:srgbClr val="000000"/>
              </a:solidFill>
              <a:latin typeface="Arial"/>
              <a:cs typeface="Arial"/>
            </a:endParaRPr>
          </a:p>
          <a:p>
            <a:pPr marL="0" indent="0">
              <a:buNone/>
            </a:pPr>
            <a:r>
              <a:rPr lang="en-US" sz="3000" b="1" dirty="0" smtClean="0">
                <a:solidFill>
                  <a:srgbClr val="000000"/>
                </a:solidFill>
                <a:latin typeface="Arial"/>
                <a:cs typeface="Arial"/>
              </a:rPr>
              <a:t>NOTE</a:t>
            </a:r>
            <a:r>
              <a:rPr lang="en-US" sz="3000" b="1" dirty="0">
                <a:solidFill>
                  <a:srgbClr val="000000"/>
                </a:solidFill>
                <a:latin typeface="Arial"/>
                <a:cs typeface="Arial"/>
              </a:rPr>
              <a:t>: </a:t>
            </a:r>
            <a:r>
              <a:rPr lang="en-US" sz="3000" dirty="0">
                <a:solidFill>
                  <a:srgbClr val="000000"/>
                </a:solidFill>
                <a:latin typeface="Arial"/>
                <a:cs typeface="Arial"/>
              </a:rPr>
              <a:t>There are other SEP events, which can be viewed by using our online enrollment period tool. Click here to access </a:t>
            </a:r>
          </a:p>
          <a:p>
            <a:pPr marL="0" indent="0">
              <a:buNone/>
            </a:pPr>
            <a:endParaRPr lang="en-US" sz="3400" dirty="0" smtClean="0">
              <a:latin typeface="Arial"/>
              <a:cs typeface="Arial"/>
            </a:endParaRPr>
          </a:p>
          <a:p>
            <a:pPr marL="0" indent="0">
              <a:buNone/>
            </a:pPr>
            <a:r>
              <a:rPr lang="en-US" sz="3400" dirty="0" smtClean="0">
                <a:latin typeface="Arial"/>
                <a:cs typeface="Arial"/>
              </a:rPr>
              <a:t>MADP </a:t>
            </a:r>
            <a:endParaRPr lang="en-US" sz="3400" dirty="0">
              <a:latin typeface="Arial"/>
              <a:cs typeface="Arial"/>
            </a:endParaRPr>
          </a:p>
          <a:p>
            <a:pPr marL="0" indent="0">
              <a:buNone/>
            </a:pPr>
            <a:r>
              <a:rPr lang="en-US" sz="3000" dirty="0">
                <a:solidFill>
                  <a:srgbClr val="000000"/>
                </a:solidFill>
                <a:latin typeface="Arial"/>
                <a:cs typeface="Arial"/>
              </a:rPr>
              <a:t>There is also the MADP (Medicare Advantage Disenrollment Period) from January 1st to February 14th where beneficiaries can leave their MAPD plans and choose to go back to original Medicare and elect a stand-alone Part D plan. </a:t>
            </a:r>
          </a:p>
          <a:p>
            <a:pPr marL="0" indent="0">
              <a:buNone/>
            </a:pPr>
            <a:r>
              <a:rPr lang="en-US" sz="3000" dirty="0">
                <a:solidFill>
                  <a:srgbClr val="000000"/>
                </a:solidFill>
                <a:latin typeface="Arial"/>
                <a:cs typeface="Arial"/>
              </a:rPr>
              <a:t>This </a:t>
            </a:r>
            <a:r>
              <a:rPr lang="en-US" sz="3000" b="1" dirty="0">
                <a:solidFill>
                  <a:srgbClr val="000000"/>
                </a:solidFill>
                <a:latin typeface="Arial"/>
                <a:cs typeface="Arial"/>
              </a:rPr>
              <a:t>does not </a:t>
            </a:r>
            <a:r>
              <a:rPr lang="en-US" sz="3000" dirty="0">
                <a:solidFill>
                  <a:srgbClr val="000000"/>
                </a:solidFill>
                <a:latin typeface="Arial"/>
                <a:cs typeface="Arial"/>
              </a:rPr>
              <a:t>give Medicare beneficiaries GI (Guarantee Issue) to a Medicare supplement policy. </a:t>
            </a:r>
          </a:p>
        </p:txBody>
      </p:sp>
      <p:sp>
        <p:nvSpPr>
          <p:cNvPr id="3" name="Title 2"/>
          <p:cNvSpPr>
            <a:spLocks noGrp="1"/>
          </p:cNvSpPr>
          <p:nvPr>
            <p:ph type="title"/>
          </p:nvPr>
        </p:nvSpPr>
        <p:spPr>
          <a:xfrm>
            <a:off x="457200" y="330033"/>
            <a:ext cx="8229600" cy="1252728"/>
          </a:xfrm>
        </p:spPr>
        <p:txBody>
          <a:bodyPr/>
          <a:lstStyle/>
          <a:p>
            <a:r>
              <a:rPr lang="en-US" dirty="0" smtClean="0"/>
              <a:t>AEP Overview</a:t>
            </a:r>
            <a:endParaRPr lang="en-US" dirty="0"/>
          </a:p>
        </p:txBody>
      </p:sp>
      <p:sp>
        <p:nvSpPr>
          <p:cNvPr id="4" name="TextBox 3"/>
          <p:cNvSpPr txBox="1"/>
          <p:nvPr/>
        </p:nvSpPr>
        <p:spPr>
          <a:xfrm>
            <a:off x="663905" y="1485675"/>
            <a:ext cx="2259115" cy="523220"/>
          </a:xfrm>
          <a:prstGeom prst="rect">
            <a:avLst/>
          </a:prstGeom>
          <a:noFill/>
        </p:spPr>
        <p:txBody>
          <a:bodyPr wrap="none" rtlCol="0">
            <a:spAutoFit/>
          </a:bodyPr>
          <a:lstStyle/>
          <a:p>
            <a:r>
              <a:rPr lang="en-US" sz="2800" dirty="0" smtClean="0"/>
              <a:t>WHAT IS AEP</a:t>
            </a:r>
            <a:r>
              <a:rPr lang="en-US" dirty="0" smtClean="0"/>
              <a:t>?</a:t>
            </a:r>
            <a:endParaRPr lang="en-US" dirty="0"/>
          </a:p>
        </p:txBody>
      </p:sp>
      <p:sp>
        <p:nvSpPr>
          <p:cNvPr id="5" name="TextBox 4"/>
          <p:cNvSpPr txBox="1"/>
          <p:nvPr/>
        </p:nvSpPr>
        <p:spPr>
          <a:xfrm>
            <a:off x="3511797" y="6300509"/>
            <a:ext cx="2113492" cy="369332"/>
          </a:xfrm>
          <a:prstGeom prst="rect">
            <a:avLst/>
          </a:prstGeom>
        </p:spPr>
        <p:style>
          <a:lnRef idx="0">
            <a:schemeClr val="dk1"/>
          </a:lnRef>
          <a:fillRef idx="3">
            <a:schemeClr val="dk1"/>
          </a:fillRef>
          <a:effectRef idx="3">
            <a:schemeClr val="dk1"/>
          </a:effectRef>
          <a:fontRef idx="minor">
            <a:schemeClr val="lt1"/>
          </a:fontRef>
        </p:style>
        <p:txBody>
          <a:bodyPr wrap="none" rtlCol="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hlinkClick r:id="rId2"/>
              </a:rPr>
              <a:t>www.SMiG-Inc.com</a:t>
            </a:r>
            <a:endParaRPr lang="en-US"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Tree>
    <p:extLst>
      <p:ext uri="{BB962C8B-B14F-4D97-AF65-F5344CB8AC3E}">
        <p14:creationId xmlns:p14="http://schemas.microsoft.com/office/powerpoint/2010/main" val="3197822723"/>
      </p:ext>
    </p:extLst>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4294967295"/>
          </p:nvPr>
        </p:nvSpPr>
        <p:spPr>
          <a:xfrm>
            <a:off x="0" y="1395413"/>
            <a:ext cx="7593013" cy="5175250"/>
          </a:xfrm>
        </p:spPr>
        <p:txBody>
          <a:bodyPr>
            <a:normAutofit fontScale="32500" lnSpcReduction="20000"/>
          </a:bodyPr>
          <a:lstStyle/>
          <a:p>
            <a:pPr marL="0" indent="0">
              <a:buNone/>
            </a:pPr>
            <a:r>
              <a:rPr lang="en-US" sz="5000" b="1" dirty="0">
                <a:latin typeface="Arial"/>
                <a:cs typeface="Arial"/>
              </a:rPr>
              <a:t>THE YEAR LEADING TO AEP </a:t>
            </a:r>
          </a:p>
          <a:p>
            <a:pPr marL="0" indent="0">
              <a:buNone/>
            </a:pPr>
            <a:endParaRPr lang="en-US" sz="2900" b="1" dirty="0" smtClean="0">
              <a:solidFill>
                <a:schemeClr val="tx1"/>
              </a:solidFill>
              <a:latin typeface="Arial"/>
              <a:cs typeface="Arial"/>
            </a:endParaRPr>
          </a:p>
          <a:p>
            <a:pPr marL="0" indent="0">
              <a:buNone/>
            </a:pPr>
            <a:r>
              <a:rPr lang="en-US" sz="3700" dirty="0" smtClean="0">
                <a:solidFill>
                  <a:schemeClr val="tx1"/>
                </a:solidFill>
                <a:latin typeface="Arial"/>
                <a:cs typeface="Arial"/>
              </a:rPr>
              <a:t>There </a:t>
            </a:r>
            <a:r>
              <a:rPr lang="en-US" sz="3700" dirty="0">
                <a:solidFill>
                  <a:schemeClr val="tx1"/>
                </a:solidFill>
                <a:latin typeface="Arial"/>
                <a:cs typeface="Arial"/>
              </a:rPr>
              <a:t>is a lot that happens behind the scenes leading up to AEP. Here is a brief overview of some of that activity: </a:t>
            </a:r>
            <a:endParaRPr lang="en-US" sz="3700" dirty="0">
              <a:solidFill>
                <a:schemeClr val="tx1"/>
              </a:solidFill>
              <a:latin typeface="Arial"/>
              <a:cs typeface="Arial"/>
            </a:endParaRPr>
          </a:p>
          <a:p>
            <a:pPr marL="0" indent="0">
              <a:buNone/>
            </a:pPr>
            <a:endParaRPr lang="en-US" sz="3700" dirty="0" smtClean="0">
              <a:solidFill>
                <a:schemeClr val="tx1"/>
              </a:solidFill>
              <a:latin typeface="Arial"/>
              <a:cs typeface="Arial"/>
            </a:endParaRPr>
          </a:p>
          <a:p>
            <a:pPr marL="0" indent="0">
              <a:buNone/>
            </a:pPr>
            <a:r>
              <a:rPr lang="en-US" sz="3700" b="1" dirty="0" smtClean="0">
                <a:solidFill>
                  <a:schemeClr val="tx1"/>
                </a:solidFill>
                <a:latin typeface="Arial"/>
                <a:cs typeface="Arial"/>
              </a:rPr>
              <a:t>January </a:t>
            </a:r>
            <a:r>
              <a:rPr lang="en-US" sz="3700" b="1" dirty="0">
                <a:solidFill>
                  <a:schemeClr val="tx1"/>
                </a:solidFill>
                <a:latin typeface="Arial"/>
                <a:cs typeface="Arial"/>
              </a:rPr>
              <a:t>1st to February 14th </a:t>
            </a:r>
            <a:r>
              <a:rPr lang="en-US" sz="3700" dirty="0">
                <a:solidFill>
                  <a:schemeClr val="tx1"/>
                </a:solidFill>
                <a:latin typeface="Arial"/>
                <a:cs typeface="Arial"/>
              </a:rPr>
              <a:t>– MADP (as explained) </a:t>
            </a:r>
            <a:endParaRPr lang="en-US" sz="3700" dirty="0">
              <a:solidFill>
                <a:schemeClr val="tx1"/>
              </a:solidFill>
              <a:latin typeface="Arial"/>
              <a:cs typeface="Arial"/>
            </a:endParaRPr>
          </a:p>
          <a:p>
            <a:pPr marL="0" indent="0">
              <a:buNone/>
            </a:pPr>
            <a:endParaRPr lang="en-US" sz="3700" dirty="0" smtClean="0">
              <a:solidFill>
                <a:schemeClr val="tx1"/>
              </a:solidFill>
              <a:latin typeface="Arial"/>
              <a:cs typeface="Arial"/>
            </a:endParaRPr>
          </a:p>
          <a:p>
            <a:pPr marL="0" indent="0">
              <a:buNone/>
            </a:pPr>
            <a:r>
              <a:rPr lang="en-US" sz="3700" b="1" dirty="0" smtClean="0">
                <a:solidFill>
                  <a:schemeClr val="tx1"/>
                </a:solidFill>
                <a:latin typeface="Arial"/>
                <a:cs typeface="Arial"/>
              </a:rPr>
              <a:t>January </a:t>
            </a:r>
            <a:r>
              <a:rPr lang="en-US" sz="3700" b="1" dirty="0">
                <a:solidFill>
                  <a:schemeClr val="tx1"/>
                </a:solidFill>
                <a:latin typeface="Arial"/>
                <a:cs typeface="Arial"/>
              </a:rPr>
              <a:t>– June (give or take) </a:t>
            </a:r>
            <a:r>
              <a:rPr lang="en-US" sz="3700" dirty="0">
                <a:solidFill>
                  <a:schemeClr val="tx1"/>
                </a:solidFill>
                <a:latin typeface="Arial"/>
                <a:cs typeface="Arial"/>
              </a:rPr>
              <a:t>- Carriers are designing and submitting their plans and revisions for next year to CMS (Centers for Medicare and Medicaid Services) for review and approval. </a:t>
            </a:r>
            <a:endParaRPr lang="en-US" sz="3700" dirty="0">
              <a:solidFill>
                <a:schemeClr val="tx1"/>
              </a:solidFill>
              <a:latin typeface="Arial"/>
              <a:cs typeface="Arial"/>
            </a:endParaRPr>
          </a:p>
          <a:p>
            <a:pPr marL="0" indent="0">
              <a:buNone/>
            </a:pPr>
            <a:endParaRPr lang="en-US" sz="3700" dirty="0" smtClean="0">
              <a:solidFill>
                <a:schemeClr val="tx1"/>
              </a:solidFill>
              <a:latin typeface="Arial"/>
              <a:cs typeface="Arial"/>
            </a:endParaRPr>
          </a:p>
          <a:p>
            <a:pPr marL="0" indent="0">
              <a:buNone/>
            </a:pPr>
            <a:r>
              <a:rPr lang="en-US" sz="3700" b="1" dirty="0" smtClean="0">
                <a:solidFill>
                  <a:schemeClr val="tx1"/>
                </a:solidFill>
                <a:latin typeface="Arial"/>
                <a:cs typeface="Arial"/>
              </a:rPr>
              <a:t>July </a:t>
            </a:r>
            <a:r>
              <a:rPr lang="en-US" sz="3700" b="1" dirty="0">
                <a:solidFill>
                  <a:schemeClr val="tx1"/>
                </a:solidFill>
                <a:latin typeface="Arial"/>
                <a:cs typeface="Arial"/>
              </a:rPr>
              <a:t>– September - AHIP </a:t>
            </a:r>
            <a:r>
              <a:rPr lang="en-US" sz="3700" dirty="0">
                <a:solidFill>
                  <a:schemeClr val="tx1"/>
                </a:solidFill>
                <a:latin typeface="Arial"/>
                <a:cs typeface="Arial"/>
              </a:rPr>
              <a:t>(America’s Health Insurance Plans) are starting to release certification for agents to pass. This is required annually for agents who want to offer Medicare Part C or D plans. Carriers are also prepping and releasing their own certification programs, which are also required for agents to pass should they want to offer that carrier’s products. </a:t>
            </a:r>
            <a:endParaRPr lang="en-US" sz="3700" dirty="0">
              <a:solidFill>
                <a:schemeClr val="tx1"/>
              </a:solidFill>
              <a:latin typeface="Arial"/>
              <a:cs typeface="Arial"/>
            </a:endParaRPr>
          </a:p>
          <a:p>
            <a:pPr marL="0" indent="0">
              <a:buNone/>
            </a:pPr>
            <a:endParaRPr lang="en-US" sz="3700" dirty="0" smtClean="0">
              <a:solidFill>
                <a:schemeClr val="tx1"/>
              </a:solidFill>
              <a:latin typeface="Arial"/>
              <a:cs typeface="Arial"/>
            </a:endParaRPr>
          </a:p>
          <a:p>
            <a:pPr marL="0" indent="0">
              <a:buNone/>
            </a:pPr>
            <a:r>
              <a:rPr lang="en-US" sz="3700" b="1" dirty="0" smtClean="0">
                <a:solidFill>
                  <a:schemeClr val="tx1"/>
                </a:solidFill>
                <a:latin typeface="Arial"/>
                <a:cs typeface="Arial"/>
              </a:rPr>
              <a:t>October </a:t>
            </a:r>
            <a:r>
              <a:rPr lang="en-US" sz="3700" b="1" dirty="0">
                <a:solidFill>
                  <a:schemeClr val="tx1"/>
                </a:solidFill>
                <a:latin typeface="Arial"/>
                <a:cs typeface="Arial"/>
              </a:rPr>
              <a:t>1st </a:t>
            </a:r>
            <a:r>
              <a:rPr lang="en-US" sz="3700" dirty="0">
                <a:solidFill>
                  <a:schemeClr val="tx1"/>
                </a:solidFill>
                <a:latin typeface="Arial"/>
                <a:cs typeface="Arial"/>
              </a:rPr>
              <a:t>- Carriers release their next year plans to the public.</a:t>
            </a:r>
            <a:br>
              <a:rPr lang="en-US" sz="3700" dirty="0">
                <a:solidFill>
                  <a:schemeClr val="tx1"/>
                </a:solidFill>
                <a:latin typeface="Arial"/>
                <a:cs typeface="Arial"/>
              </a:rPr>
            </a:br>
            <a:endParaRPr lang="en-US" sz="3700" dirty="0" smtClean="0">
              <a:solidFill>
                <a:schemeClr val="tx1"/>
              </a:solidFill>
              <a:latin typeface="Arial"/>
              <a:cs typeface="Arial"/>
            </a:endParaRPr>
          </a:p>
          <a:p>
            <a:pPr marL="0" indent="0">
              <a:buNone/>
            </a:pPr>
            <a:r>
              <a:rPr lang="en-US" sz="3700" b="1" dirty="0" smtClean="0">
                <a:solidFill>
                  <a:schemeClr val="tx1"/>
                </a:solidFill>
                <a:latin typeface="Arial"/>
                <a:cs typeface="Arial"/>
              </a:rPr>
              <a:t>October </a:t>
            </a:r>
            <a:r>
              <a:rPr lang="en-US" sz="3700" b="1" dirty="0">
                <a:solidFill>
                  <a:schemeClr val="tx1"/>
                </a:solidFill>
                <a:latin typeface="Arial"/>
                <a:cs typeface="Arial"/>
              </a:rPr>
              <a:t>15th </a:t>
            </a:r>
            <a:r>
              <a:rPr lang="en-US" sz="3700" dirty="0">
                <a:solidFill>
                  <a:schemeClr val="tx1"/>
                </a:solidFill>
                <a:latin typeface="Arial"/>
                <a:cs typeface="Arial"/>
              </a:rPr>
              <a:t>– December 7th - Medicare beneficiaries can enroll in plans. </a:t>
            </a:r>
            <a:endParaRPr lang="en-US" sz="3700" dirty="0">
              <a:solidFill>
                <a:schemeClr val="tx1"/>
              </a:solidFill>
              <a:latin typeface="Arial"/>
              <a:cs typeface="Arial"/>
            </a:endParaRPr>
          </a:p>
          <a:p>
            <a:pPr marL="0" indent="0">
              <a:buNone/>
            </a:pPr>
            <a:endParaRPr lang="en-US" sz="3700" b="1" dirty="0" smtClean="0">
              <a:solidFill>
                <a:schemeClr val="tx1"/>
              </a:solidFill>
              <a:latin typeface="Arial"/>
              <a:cs typeface="Arial"/>
            </a:endParaRPr>
          </a:p>
          <a:p>
            <a:pPr marL="0" indent="0">
              <a:buNone/>
            </a:pPr>
            <a:r>
              <a:rPr lang="en-US" sz="3700" b="1" dirty="0" smtClean="0">
                <a:solidFill>
                  <a:schemeClr val="tx1"/>
                </a:solidFill>
                <a:latin typeface="Arial"/>
                <a:cs typeface="Arial"/>
              </a:rPr>
              <a:t>AGENT </a:t>
            </a:r>
            <a:r>
              <a:rPr lang="en-US" sz="3700" b="1" dirty="0">
                <a:solidFill>
                  <a:schemeClr val="tx1"/>
                </a:solidFill>
                <a:latin typeface="Arial"/>
                <a:cs typeface="Arial"/>
              </a:rPr>
              <a:t>PREP FOR AEP </a:t>
            </a:r>
            <a:endParaRPr lang="en-US" sz="3700" b="1" dirty="0">
              <a:solidFill>
                <a:schemeClr val="tx1"/>
              </a:solidFill>
              <a:latin typeface="Arial"/>
              <a:cs typeface="Arial"/>
            </a:endParaRPr>
          </a:p>
          <a:p>
            <a:pPr marL="0" indent="0">
              <a:buNone/>
            </a:pPr>
            <a:endParaRPr lang="en-US" sz="3700" dirty="0" smtClean="0">
              <a:solidFill>
                <a:schemeClr val="tx1"/>
              </a:solidFill>
              <a:latin typeface="Arial"/>
              <a:cs typeface="Arial"/>
            </a:endParaRPr>
          </a:p>
          <a:p>
            <a:pPr marL="0" indent="0">
              <a:buNone/>
            </a:pPr>
            <a:r>
              <a:rPr lang="en-US" sz="3700" dirty="0" smtClean="0">
                <a:solidFill>
                  <a:schemeClr val="tx1"/>
                </a:solidFill>
                <a:latin typeface="Arial"/>
                <a:cs typeface="Arial"/>
              </a:rPr>
              <a:t>While </a:t>
            </a:r>
            <a:r>
              <a:rPr lang="en-US" sz="3700" dirty="0">
                <a:solidFill>
                  <a:schemeClr val="tx1"/>
                </a:solidFill>
                <a:latin typeface="Arial"/>
                <a:cs typeface="Arial"/>
              </a:rPr>
              <a:t>AEP does not officially start until October, agent prep for AEP is an all year event. </a:t>
            </a:r>
            <a:endParaRPr lang="en-US" sz="3700" dirty="0">
              <a:solidFill>
                <a:schemeClr val="tx1"/>
              </a:solidFill>
              <a:latin typeface="Arial"/>
              <a:cs typeface="Arial"/>
            </a:endParaRPr>
          </a:p>
          <a:p>
            <a:pPr marL="0" indent="0">
              <a:buNone/>
            </a:pPr>
            <a:endParaRPr lang="en-US" sz="3700" dirty="0" smtClean="0">
              <a:solidFill>
                <a:schemeClr val="tx1"/>
              </a:solidFill>
              <a:latin typeface="Arial"/>
              <a:cs typeface="Arial"/>
            </a:endParaRPr>
          </a:p>
          <a:p>
            <a:pPr marL="0" indent="0">
              <a:buNone/>
            </a:pPr>
            <a:r>
              <a:rPr lang="en-US" sz="3700" dirty="0" smtClean="0">
                <a:solidFill>
                  <a:schemeClr val="tx1"/>
                </a:solidFill>
                <a:latin typeface="Arial"/>
                <a:cs typeface="Arial"/>
              </a:rPr>
              <a:t>With </a:t>
            </a:r>
            <a:r>
              <a:rPr lang="en-US" sz="3700" dirty="0">
                <a:solidFill>
                  <a:schemeClr val="tx1"/>
                </a:solidFill>
                <a:latin typeface="Arial"/>
                <a:cs typeface="Arial"/>
              </a:rPr>
              <a:t>only 54 days including weekends and holidays, there is not a lot of time to try and plan or strategize during AEP. This should all be done prior to AEP, so all 54 days are maximized for success. </a:t>
            </a:r>
            <a:endParaRPr lang="en-US" sz="3700" dirty="0">
              <a:solidFill>
                <a:schemeClr val="tx1"/>
              </a:solidFill>
              <a:latin typeface="Arial"/>
              <a:cs typeface="Arial"/>
            </a:endParaRPr>
          </a:p>
          <a:p>
            <a:pPr marL="0" indent="0">
              <a:buNone/>
            </a:pPr>
            <a:endParaRPr lang="en-US" sz="3700" dirty="0" smtClean="0">
              <a:solidFill>
                <a:schemeClr val="tx1"/>
              </a:solidFill>
              <a:latin typeface="Arial"/>
              <a:cs typeface="Arial"/>
            </a:endParaRPr>
          </a:p>
          <a:p>
            <a:pPr marL="0" indent="0">
              <a:buNone/>
            </a:pPr>
            <a:r>
              <a:rPr lang="en-US" sz="3700" dirty="0" smtClean="0">
                <a:solidFill>
                  <a:schemeClr val="tx1"/>
                </a:solidFill>
                <a:latin typeface="Arial"/>
                <a:cs typeface="Arial"/>
              </a:rPr>
              <a:t>Here </a:t>
            </a:r>
            <a:r>
              <a:rPr lang="en-US" sz="3700" dirty="0">
                <a:solidFill>
                  <a:schemeClr val="tx1"/>
                </a:solidFill>
                <a:latin typeface="Arial"/>
                <a:cs typeface="Arial"/>
              </a:rPr>
              <a:t>are some tips and strategies for agents to consider, modify, and adapt to their agency for a successful AEP: </a:t>
            </a:r>
            <a:endParaRPr lang="en-US" sz="3700" dirty="0">
              <a:solidFill>
                <a:schemeClr val="tx1"/>
              </a:solidFill>
              <a:latin typeface="Arial"/>
              <a:cs typeface="Arial"/>
            </a:endParaRPr>
          </a:p>
          <a:p>
            <a:endParaRPr lang="en-US" dirty="0"/>
          </a:p>
        </p:txBody>
      </p:sp>
      <p:sp>
        <p:nvSpPr>
          <p:cNvPr id="4" name="TextBox 3"/>
          <p:cNvSpPr txBox="1"/>
          <p:nvPr/>
        </p:nvSpPr>
        <p:spPr>
          <a:xfrm>
            <a:off x="3511797" y="6300509"/>
            <a:ext cx="2113492" cy="369332"/>
          </a:xfrm>
          <a:prstGeom prst="rect">
            <a:avLst/>
          </a:prstGeom>
        </p:spPr>
        <p:style>
          <a:lnRef idx="0">
            <a:schemeClr val="dk1"/>
          </a:lnRef>
          <a:fillRef idx="3">
            <a:schemeClr val="dk1"/>
          </a:fillRef>
          <a:effectRef idx="3">
            <a:schemeClr val="dk1"/>
          </a:effectRef>
          <a:fontRef idx="minor">
            <a:schemeClr val="lt1"/>
          </a:fontRef>
        </p:style>
        <p:txBody>
          <a:bodyPr wrap="none" rtlCol="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hlinkClick r:id="rId2"/>
              </a:rPr>
              <a:t>www.SMiG-Inc.com</a:t>
            </a:r>
            <a:endParaRPr lang="en-US"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Tree>
    <p:extLst>
      <p:ext uri="{BB962C8B-B14F-4D97-AF65-F5344CB8AC3E}">
        <p14:creationId xmlns:p14="http://schemas.microsoft.com/office/powerpoint/2010/main" val="2033758254"/>
      </p:ext>
    </p:extLst>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74141" y="1434774"/>
            <a:ext cx="7776122" cy="4873130"/>
          </a:xfrm>
          <a:prstGeom prst="rect">
            <a:avLst/>
          </a:prstGeom>
          <a:noFill/>
        </p:spPr>
        <p:txBody>
          <a:bodyPr wrap="square" rtlCol="0">
            <a:spAutoFit/>
          </a:bodyPr>
          <a:lstStyle/>
          <a:p>
            <a:r>
              <a:rPr lang="en-US" sz="2000" b="1" baseline="30000" dirty="0">
                <a:solidFill>
                  <a:srgbClr val="073E87"/>
                </a:solidFill>
                <a:latin typeface="Arial"/>
                <a:cs typeface="Arial"/>
              </a:rPr>
              <a:t>Call List</a:t>
            </a:r>
          </a:p>
          <a:p>
            <a:r>
              <a:rPr lang="en-US" sz="1200" baseline="30000" dirty="0">
                <a:latin typeface="Arial"/>
                <a:cs typeface="Arial"/>
              </a:rPr>
              <a:t>Throughout the year, agents should be compiling a list of prospects to call. This can include unsold prospects from previous AEPs and during the year. It is key that you get their permission (and document it) to contact them during the next AEP to review their options.</a:t>
            </a:r>
          </a:p>
          <a:p>
            <a:endParaRPr lang="en-US" sz="1200" baseline="30000" dirty="0" smtClean="0">
              <a:latin typeface="Arial"/>
              <a:cs typeface="Arial"/>
            </a:endParaRPr>
          </a:p>
          <a:p>
            <a:r>
              <a:rPr lang="en-US" sz="1200" baseline="30000" dirty="0" smtClean="0">
                <a:latin typeface="Arial"/>
                <a:cs typeface="Arial"/>
              </a:rPr>
              <a:t>The </a:t>
            </a:r>
            <a:r>
              <a:rPr lang="en-US" sz="1200" baseline="30000" dirty="0">
                <a:latin typeface="Arial"/>
                <a:cs typeface="Arial"/>
              </a:rPr>
              <a:t>most successful agents I know go into AEP with 100+ people to contact and set appointments with. No, not everyone will still want to have an appointment, but going into AEP with a list rather than scrambling to try and find prospects will get you a great head start.</a:t>
            </a:r>
          </a:p>
          <a:p>
            <a:endParaRPr lang="en-US" sz="1200" baseline="30000" dirty="0" smtClean="0">
              <a:latin typeface="Arial"/>
              <a:cs typeface="Arial"/>
            </a:endParaRPr>
          </a:p>
          <a:p>
            <a:r>
              <a:rPr lang="en-US" sz="1200" baseline="30000" dirty="0" smtClean="0">
                <a:latin typeface="Arial"/>
                <a:cs typeface="Arial"/>
              </a:rPr>
              <a:t>A </a:t>
            </a:r>
            <a:r>
              <a:rPr lang="en-US" sz="1200" baseline="30000" dirty="0">
                <a:latin typeface="Arial"/>
                <a:cs typeface="Arial"/>
              </a:rPr>
              <a:t>simple excel spreadsheet will work to keep track of who you need to call. This way you have all their names in one place.</a:t>
            </a:r>
          </a:p>
          <a:p>
            <a:endParaRPr lang="en-US" b="1" baseline="30000" dirty="0" smtClean="0">
              <a:solidFill>
                <a:srgbClr val="073E87"/>
              </a:solidFill>
              <a:latin typeface="Arial"/>
              <a:cs typeface="Arial"/>
            </a:endParaRPr>
          </a:p>
          <a:p>
            <a:r>
              <a:rPr lang="en-US" b="1" baseline="30000" dirty="0" smtClean="0">
                <a:solidFill>
                  <a:srgbClr val="073E87"/>
                </a:solidFill>
                <a:latin typeface="Arial"/>
                <a:cs typeface="Arial"/>
              </a:rPr>
              <a:t>Current Clients</a:t>
            </a:r>
            <a:endParaRPr lang="en-US" b="1" baseline="30000" dirty="0">
              <a:solidFill>
                <a:srgbClr val="073E87"/>
              </a:solidFill>
              <a:latin typeface="Arial"/>
              <a:cs typeface="Arial"/>
            </a:endParaRPr>
          </a:p>
          <a:p>
            <a:r>
              <a:rPr lang="en-US" sz="1200" baseline="30000" dirty="0">
                <a:latin typeface="Arial"/>
                <a:cs typeface="Arial"/>
              </a:rPr>
              <a:t>It is difficult to predict what plans will be best prior to October, as many carriers keep their plans a closely guarded secret to non-contracted agents.</a:t>
            </a:r>
          </a:p>
          <a:p>
            <a:r>
              <a:rPr lang="en-US" sz="1200" baseline="30000" dirty="0">
                <a:latin typeface="Arial"/>
                <a:cs typeface="Arial"/>
              </a:rPr>
              <a:t>If you have a select block of business that you do not want to change plans, it is important you contact them and let them know. Remember:</a:t>
            </a:r>
          </a:p>
          <a:p>
            <a:pPr algn="ctr"/>
            <a:endParaRPr lang="en-US" sz="2000" b="1" baseline="30000" dirty="0" smtClean="0">
              <a:solidFill>
                <a:srgbClr val="073E87"/>
              </a:solidFill>
              <a:latin typeface="Arial"/>
              <a:cs typeface="Arial"/>
            </a:endParaRPr>
          </a:p>
          <a:p>
            <a:pPr algn="ctr"/>
            <a:r>
              <a:rPr lang="en-US" sz="2000" b="1" baseline="30000" dirty="0" smtClean="0">
                <a:solidFill>
                  <a:srgbClr val="073E87"/>
                </a:solidFill>
                <a:latin typeface="Arial"/>
                <a:cs typeface="Arial"/>
              </a:rPr>
              <a:t>Your </a:t>
            </a:r>
            <a:r>
              <a:rPr lang="en-US" sz="2000" b="1" baseline="30000" dirty="0">
                <a:solidFill>
                  <a:srgbClr val="073E87"/>
                </a:solidFill>
                <a:latin typeface="Arial"/>
                <a:cs typeface="Arial"/>
              </a:rPr>
              <a:t>clients are another agent’s prospects</a:t>
            </a:r>
          </a:p>
          <a:p>
            <a:r>
              <a:rPr lang="en-US" sz="1200" baseline="30000" dirty="0">
                <a:latin typeface="Arial"/>
                <a:cs typeface="Arial"/>
              </a:rPr>
              <a:t>You want to make sure your clients stay clients after AEP. Frequent contact with your book of business throughout the year is also vital to keeping your clients.</a:t>
            </a:r>
          </a:p>
          <a:p>
            <a:endParaRPr lang="en-US" b="1" baseline="30000" dirty="0" smtClean="0">
              <a:solidFill>
                <a:srgbClr val="073E87"/>
              </a:solidFill>
              <a:latin typeface="Arial"/>
              <a:cs typeface="Arial"/>
            </a:endParaRPr>
          </a:p>
          <a:p>
            <a:r>
              <a:rPr lang="en-US" b="1" baseline="30000" dirty="0" smtClean="0">
                <a:solidFill>
                  <a:srgbClr val="073E87"/>
                </a:solidFill>
                <a:latin typeface="Arial"/>
                <a:cs typeface="Arial"/>
              </a:rPr>
              <a:t>SUGGESTIONS</a:t>
            </a:r>
            <a:r>
              <a:rPr lang="en-US" b="1" baseline="30000" dirty="0">
                <a:solidFill>
                  <a:srgbClr val="073E87"/>
                </a:solidFill>
                <a:latin typeface="Arial"/>
                <a:cs typeface="Arial"/>
              </a:rPr>
              <a:t>:</a:t>
            </a:r>
          </a:p>
          <a:p>
            <a:endParaRPr lang="en-US" sz="2000" b="1" baseline="30000" dirty="0" smtClean="0">
              <a:latin typeface="Arial"/>
              <a:cs typeface="Arial"/>
            </a:endParaRPr>
          </a:p>
          <a:p>
            <a:r>
              <a:rPr lang="en-US" sz="2000" b="1" baseline="30000" dirty="0" smtClean="0">
                <a:latin typeface="Arial"/>
                <a:cs typeface="Arial"/>
              </a:rPr>
              <a:t>Stay </a:t>
            </a:r>
            <a:r>
              <a:rPr lang="en-US" sz="2000" b="1" baseline="30000" dirty="0">
                <a:latin typeface="Arial"/>
                <a:cs typeface="Arial"/>
              </a:rPr>
              <a:t>on their current plan:</a:t>
            </a:r>
          </a:p>
          <a:p>
            <a:r>
              <a:rPr lang="en-US" sz="1200" baseline="30000" dirty="0">
                <a:latin typeface="Arial"/>
                <a:cs typeface="Arial"/>
              </a:rPr>
              <a:t>I would suggest a form letter stating the current plan is still available and they do not have to take any action or re-enroll for the following year.</a:t>
            </a:r>
          </a:p>
          <a:p>
            <a:endParaRPr lang="en-US" sz="1200" baseline="30000" dirty="0" smtClean="0">
              <a:latin typeface="Arial"/>
              <a:cs typeface="Arial"/>
            </a:endParaRPr>
          </a:p>
          <a:p>
            <a:r>
              <a:rPr lang="en-US" sz="1200" baseline="30000" dirty="0" smtClean="0">
                <a:latin typeface="Arial"/>
                <a:cs typeface="Arial"/>
              </a:rPr>
              <a:t>NOTE</a:t>
            </a:r>
            <a:r>
              <a:rPr lang="en-US" sz="1200" baseline="30000" dirty="0">
                <a:latin typeface="Arial"/>
                <a:cs typeface="Arial"/>
              </a:rPr>
              <a:t>: CMS regulations state plans / sponsors (as well as agents) cannot use absolute superlatives (e.g. “the best”, “highest ranked”, “number one”) unless they are </a:t>
            </a:r>
            <a:endParaRPr lang="en-US" sz="1200" baseline="30000" dirty="0" smtClean="0">
              <a:latin typeface="Arial"/>
              <a:cs typeface="Arial"/>
            </a:endParaRPr>
          </a:p>
          <a:p>
            <a:r>
              <a:rPr lang="en-US" sz="1200" baseline="30000" dirty="0" smtClean="0">
                <a:latin typeface="Arial"/>
                <a:cs typeface="Arial"/>
              </a:rPr>
              <a:t>substantiated </a:t>
            </a:r>
            <a:r>
              <a:rPr lang="en-US" sz="1200" baseline="30000" dirty="0">
                <a:latin typeface="Arial"/>
                <a:cs typeface="Arial"/>
              </a:rPr>
              <a:t>with supporting data. I would suggest using the same caution when sending letters to current clients.</a:t>
            </a:r>
          </a:p>
          <a:p>
            <a:endParaRPr lang="en-US" sz="1200" baseline="30000" dirty="0" smtClean="0">
              <a:latin typeface="Arial"/>
              <a:cs typeface="Arial"/>
            </a:endParaRPr>
          </a:p>
          <a:p>
            <a:r>
              <a:rPr lang="en-US" sz="1200" baseline="30000" dirty="0" smtClean="0">
                <a:latin typeface="Arial"/>
                <a:cs typeface="Arial"/>
              </a:rPr>
              <a:t>Then </a:t>
            </a:r>
            <a:r>
              <a:rPr lang="en-US" sz="1200" baseline="30000" dirty="0">
                <a:latin typeface="Arial"/>
                <a:cs typeface="Arial"/>
              </a:rPr>
              <a:t>hand-address the envelope and purchase a stamp that says “Important Plan Information” or something along those lines in red to show urgency. After you address the envelope, stamp the envelope next to their address. Between the hand-written address and stamp, this should result in the vast majority of your letters getting opened. REMEMBER, these are your renewals!</a:t>
            </a:r>
          </a:p>
          <a:p>
            <a:endParaRPr lang="en-US" sz="1200" baseline="30000" dirty="0" smtClean="0">
              <a:latin typeface="Arial"/>
              <a:cs typeface="Arial"/>
            </a:endParaRPr>
          </a:p>
          <a:p>
            <a:r>
              <a:rPr lang="en-US" sz="1200" baseline="30000" dirty="0" smtClean="0">
                <a:latin typeface="Arial"/>
                <a:cs typeface="Arial"/>
              </a:rPr>
              <a:t>If </a:t>
            </a:r>
            <a:r>
              <a:rPr lang="en-US" sz="1200" baseline="30000" dirty="0">
                <a:latin typeface="Arial"/>
                <a:cs typeface="Arial"/>
              </a:rPr>
              <a:t>you have the time or staff available, a follow up call should ensure your clients stay your clients. </a:t>
            </a:r>
            <a:endParaRPr lang="en-US" sz="1200" baseline="30000" dirty="0" smtClean="0">
              <a:latin typeface="Arial"/>
              <a:cs typeface="Arial"/>
            </a:endParaRPr>
          </a:p>
          <a:p>
            <a:endParaRPr lang="en-US" sz="1200" baseline="30000" dirty="0">
              <a:latin typeface="Arial"/>
              <a:cs typeface="Arial"/>
            </a:endParaRPr>
          </a:p>
          <a:p>
            <a:r>
              <a:rPr lang="en-US" sz="1200" b="1" baseline="30000" dirty="0" smtClean="0">
                <a:solidFill>
                  <a:srgbClr val="073E87"/>
                </a:solidFill>
                <a:latin typeface="Arial"/>
                <a:cs typeface="Arial"/>
              </a:rPr>
              <a:t>SAMPLE </a:t>
            </a:r>
            <a:r>
              <a:rPr lang="en-US" sz="1200" b="1" baseline="30000" dirty="0">
                <a:solidFill>
                  <a:srgbClr val="073E87"/>
                </a:solidFill>
                <a:latin typeface="Arial"/>
                <a:cs typeface="Arial"/>
              </a:rPr>
              <a:t>FORM LETTER FOR USE AFTER OCTOBER 1st - THIS FORM TALKS ABOUT CHANGING PLANS</a:t>
            </a:r>
          </a:p>
          <a:p>
            <a:r>
              <a:rPr lang="en-US" sz="1200" b="1" baseline="30000" dirty="0">
                <a:solidFill>
                  <a:srgbClr val="073E87"/>
                </a:solidFill>
                <a:latin typeface="Arial"/>
                <a:cs typeface="Arial"/>
              </a:rPr>
              <a:t>GENERIC ANNUAL REVIEW LETTER (CAN BE USED THROUGH-OUT THE YEAR)</a:t>
            </a:r>
            <a:endParaRPr lang="en-US" sz="1200" b="1" dirty="0">
              <a:solidFill>
                <a:srgbClr val="073E87"/>
              </a:solidFill>
              <a:latin typeface="Arial"/>
              <a:cs typeface="Arial"/>
            </a:endParaRPr>
          </a:p>
        </p:txBody>
      </p:sp>
      <p:sp>
        <p:nvSpPr>
          <p:cNvPr id="3" name="TextBox 2"/>
          <p:cNvSpPr txBox="1"/>
          <p:nvPr/>
        </p:nvSpPr>
        <p:spPr>
          <a:xfrm>
            <a:off x="3511797" y="6300509"/>
            <a:ext cx="2113492" cy="369332"/>
          </a:xfrm>
          <a:prstGeom prst="rect">
            <a:avLst/>
          </a:prstGeom>
        </p:spPr>
        <p:style>
          <a:lnRef idx="0">
            <a:schemeClr val="dk1"/>
          </a:lnRef>
          <a:fillRef idx="3">
            <a:schemeClr val="dk1"/>
          </a:fillRef>
          <a:effectRef idx="3">
            <a:schemeClr val="dk1"/>
          </a:effectRef>
          <a:fontRef idx="minor">
            <a:schemeClr val="lt1"/>
          </a:fontRef>
        </p:style>
        <p:txBody>
          <a:bodyPr wrap="none" rtlCol="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hlinkClick r:id="rId2"/>
              </a:rPr>
              <a:t>www.SMiG-Inc.com</a:t>
            </a:r>
            <a:endParaRPr lang="en-US"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Tree>
    <p:extLst>
      <p:ext uri="{BB962C8B-B14F-4D97-AF65-F5344CB8AC3E}">
        <p14:creationId xmlns:p14="http://schemas.microsoft.com/office/powerpoint/2010/main" val="1716545313"/>
      </p:ext>
    </p:extLst>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95751" y="1223033"/>
            <a:ext cx="8074000" cy="5078315"/>
          </a:xfrm>
          <a:prstGeom prst="rect">
            <a:avLst/>
          </a:prstGeom>
          <a:noFill/>
        </p:spPr>
        <p:txBody>
          <a:bodyPr wrap="square" rtlCol="0">
            <a:spAutoFit/>
          </a:bodyPr>
          <a:lstStyle/>
          <a:p>
            <a:r>
              <a:rPr lang="en-US" sz="2000" b="1" baseline="30000" dirty="0">
                <a:solidFill>
                  <a:srgbClr val="073E87"/>
                </a:solidFill>
                <a:latin typeface="Arial"/>
                <a:cs typeface="Arial"/>
              </a:rPr>
              <a:t>Needing to change plans:</a:t>
            </a:r>
          </a:p>
          <a:p>
            <a:endParaRPr lang="en-US" sz="1200" baseline="30000" dirty="0" smtClean="0">
              <a:latin typeface="Arial"/>
              <a:cs typeface="Arial"/>
            </a:endParaRPr>
          </a:p>
          <a:p>
            <a:r>
              <a:rPr lang="en-US" sz="1200" baseline="30000" dirty="0" smtClean="0">
                <a:latin typeface="Arial"/>
                <a:cs typeface="Arial"/>
              </a:rPr>
              <a:t>As </a:t>
            </a:r>
            <a:r>
              <a:rPr lang="en-US" sz="1200" baseline="30000" dirty="0">
                <a:latin typeface="Arial"/>
                <a:cs typeface="Arial"/>
              </a:rPr>
              <a:t>plans change, some of your current clients may benefit from choosing a new plan.</a:t>
            </a:r>
          </a:p>
          <a:p>
            <a:endParaRPr lang="en-US" sz="1200" baseline="30000" dirty="0" smtClean="0">
              <a:latin typeface="Arial"/>
              <a:cs typeface="Arial"/>
            </a:endParaRPr>
          </a:p>
          <a:p>
            <a:r>
              <a:rPr lang="en-US" sz="1200" baseline="30000" dirty="0" smtClean="0">
                <a:latin typeface="Arial"/>
                <a:cs typeface="Arial"/>
              </a:rPr>
              <a:t>In </a:t>
            </a:r>
            <a:r>
              <a:rPr lang="en-US" sz="1200" baseline="30000" dirty="0">
                <a:latin typeface="Arial"/>
                <a:cs typeface="Arial"/>
              </a:rPr>
              <a:t>this case, you can send a similar letter as above, but stating there may be different options for the following year. Also state in the letter you will contact them over the next week to set an appointment if you do not hear from them.</a:t>
            </a:r>
          </a:p>
          <a:p>
            <a:endParaRPr lang="en-US" sz="1200" baseline="30000" dirty="0" smtClean="0">
              <a:latin typeface="Arial"/>
              <a:cs typeface="Arial"/>
            </a:endParaRPr>
          </a:p>
          <a:p>
            <a:r>
              <a:rPr lang="en-US" sz="1200" baseline="30000" dirty="0" smtClean="0">
                <a:latin typeface="Arial"/>
                <a:cs typeface="Arial"/>
              </a:rPr>
              <a:t>Then </a:t>
            </a:r>
            <a:r>
              <a:rPr lang="en-US" sz="1200" baseline="30000" dirty="0">
                <a:latin typeface="Arial"/>
                <a:cs typeface="Arial"/>
              </a:rPr>
              <a:t>start making the calls to set appointments.</a:t>
            </a:r>
          </a:p>
          <a:p>
            <a:endParaRPr lang="en-US" baseline="30000" dirty="0" smtClean="0">
              <a:latin typeface="Arial"/>
              <a:cs typeface="Arial"/>
            </a:endParaRPr>
          </a:p>
          <a:p>
            <a:r>
              <a:rPr lang="en-US" baseline="30000" dirty="0" smtClean="0">
                <a:latin typeface="Arial"/>
                <a:cs typeface="Arial"/>
              </a:rPr>
              <a:t>SAMPLE </a:t>
            </a:r>
            <a:r>
              <a:rPr lang="en-US" baseline="30000" dirty="0">
                <a:latin typeface="Arial"/>
                <a:cs typeface="Arial"/>
              </a:rPr>
              <a:t>FORM LETTER FOR USE AFTER OCTOBER 1st</a:t>
            </a:r>
          </a:p>
          <a:p>
            <a:endParaRPr lang="en-US" sz="2000" b="1" baseline="30000" dirty="0" smtClean="0">
              <a:solidFill>
                <a:srgbClr val="073E87"/>
              </a:solidFill>
              <a:latin typeface="Arial"/>
              <a:cs typeface="Arial"/>
            </a:endParaRPr>
          </a:p>
          <a:p>
            <a:r>
              <a:rPr lang="en-US" sz="2000" b="1" baseline="30000" dirty="0" smtClean="0">
                <a:solidFill>
                  <a:srgbClr val="073E87"/>
                </a:solidFill>
                <a:latin typeface="Arial"/>
                <a:cs typeface="Arial"/>
              </a:rPr>
              <a:t>LEAD </a:t>
            </a:r>
            <a:r>
              <a:rPr lang="en-US" sz="2000" b="1" baseline="30000" dirty="0">
                <a:solidFill>
                  <a:srgbClr val="073E87"/>
                </a:solidFill>
                <a:latin typeface="Arial"/>
                <a:cs typeface="Arial"/>
              </a:rPr>
              <a:t>CAMPAIGNS IN </a:t>
            </a:r>
            <a:r>
              <a:rPr lang="en-US" sz="2000" b="1" baseline="30000" dirty="0" smtClean="0">
                <a:solidFill>
                  <a:srgbClr val="073E87"/>
                </a:solidFill>
                <a:latin typeface="Arial"/>
                <a:cs typeface="Arial"/>
              </a:rPr>
              <a:t>AEP</a:t>
            </a:r>
            <a:endParaRPr lang="en-US" sz="2000" b="1" baseline="30000" dirty="0">
              <a:solidFill>
                <a:srgbClr val="073E87"/>
              </a:solidFill>
              <a:latin typeface="Arial"/>
              <a:cs typeface="Arial"/>
            </a:endParaRPr>
          </a:p>
          <a:p>
            <a:r>
              <a:rPr lang="en-US" sz="1200" baseline="30000" dirty="0">
                <a:latin typeface="Arial"/>
                <a:cs typeface="Arial"/>
              </a:rPr>
              <a:t>Obtaining leads during AEP can be a challenge. More agents are looking for leads, plus all the carriers are sending out mail pieces and advertisements, which can drown out mailings and messages from individual agents. This is why it is important to have your own leads either through unsold prospects or current clients going into AEP. However, if you have to gather additional leads just before or during AEP, here are a couple of ideas:</a:t>
            </a:r>
          </a:p>
          <a:p>
            <a:endParaRPr lang="en-US" sz="1200" baseline="30000" dirty="0" smtClean="0">
              <a:latin typeface="Arial"/>
              <a:cs typeface="Arial"/>
            </a:endParaRPr>
          </a:p>
          <a:p>
            <a:r>
              <a:rPr lang="en-US" b="1" baseline="30000" dirty="0" smtClean="0">
                <a:solidFill>
                  <a:srgbClr val="073E87"/>
                </a:solidFill>
                <a:latin typeface="Arial"/>
                <a:cs typeface="Arial"/>
              </a:rPr>
              <a:t>Carrier </a:t>
            </a:r>
            <a:r>
              <a:rPr lang="en-US" b="1" baseline="30000" dirty="0">
                <a:solidFill>
                  <a:srgbClr val="073E87"/>
                </a:solidFill>
                <a:latin typeface="Arial"/>
                <a:cs typeface="Arial"/>
              </a:rPr>
              <a:t>Overflow</a:t>
            </a:r>
          </a:p>
          <a:p>
            <a:endParaRPr lang="en-US" sz="1200" baseline="30000" dirty="0" smtClean="0">
              <a:latin typeface="Arial"/>
              <a:cs typeface="Arial"/>
            </a:endParaRPr>
          </a:p>
          <a:p>
            <a:r>
              <a:rPr lang="en-US" sz="1200" baseline="30000" dirty="0" smtClean="0">
                <a:latin typeface="Arial"/>
                <a:cs typeface="Arial"/>
              </a:rPr>
              <a:t>If </a:t>
            </a:r>
            <a:r>
              <a:rPr lang="en-US" sz="1200" baseline="30000" dirty="0">
                <a:latin typeface="Arial"/>
                <a:cs typeface="Arial"/>
              </a:rPr>
              <a:t>you have a local carrier office in your area, ask them if they have any extra leads or need extra assistance enrolling beneficiaries during AEP. Some local offices may have an additional push that year to up enrollment and could use an independent agent to help.</a:t>
            </a:r>
          </a:p>
          <a:p>
            <a:r>
              <a:rPr lang="en-US" sz="1200" baseline="30000" dirty="0">
                <a:latin typeface="Arial"/>
                <a:cs typeface="Arial"/>
              </a:rPr>
              <a:t>Just remember, their leads should only be used for their products. Selling other carriers with those leads could damage the relationship you have with that carrier and prevent any future leads.</a:t>
            </a:r>
          </a:p>
          <a:p>
            <a:endParaRPr lang="en-US" sz="1200" baseline="30000" dirty="0" smtClean="0">
              <a:latin typeface="Arial"/>
              <a:cs typeface="Arial"/>
            </a:endParaRPr>
          </a:p>
          <a:p>
            <a:r>
              <a:rPr lang="en-US" b="1" baseline="30000" dirty="0" smtClean="0">
                <a:solidFill>
                  <a:srgbClr val="073E87"/>
                </a:solidFill>
                <a:latin typeface="Arial"/>
                <a:cs typeface="Arial"/>
              </a:rPr>
              <a:t>Seminars</a:t>
            </a:r>
            <a:endParaRPr lang="en-US" b="1" baseline="30000" dirty="0">
              <a:solidFill>
                <a:srgbClr val="073E87"/>
              </a:solidFill>
              <a:latin typeface="Arial"/>
              <a:cs typeface="Arial"/>
            </a:endParaRPr>
          </a:p>
          <a:p>
            <a:endParaRPr lang="en-US" sz="1200" baseline="30000" dirty="0" smtClean="0">
              <a:latin typeface="Arial"/>
              <a:cs typeface="Arial"/>
            </a:endParaRPr>
          </a:p>
          <a:p>
            <a:r>
              <a:rPr lang="en-US" sz="1200" baseline="30000" dirty="0" smtClean="0">
                <a:latin typeface="Arial"/>
                <a:cs typeface="Arial"/>
              </a:rPr>
              <a:t>Besides </a:t>
            </a:r>
            <a:r>
              <a:rPr lang="en-US" sz="1200" baseline="30000" dirty="0">
                <a:latin typeface="Arial"/>
                <a:cs typeface="Arial"/>
              </a:rPr>
              <a:t>lead overflow, they may have some seminar opportunities for you as well. Offer to perform these seminars for the carrier. Remember that CMS has very strict rules about performing Medicare Part C and D seminars. Your local carrier, should you be performing a seminar for them, should inform you of these regulations.</a:t>
            </a:r>
          </a:p>
          <a:p>
            <a:endParaRPr lang="en-US" sz="1200" baseline="30000" dirty="0" smtClean="0">
              <a:latin typeface="Arial"/>
              <a:cs typeface="Arial"/>
            </a:endParaRPr>
          </a:p>
          <a:p>
            <a:r>
              <a:rPr lang="en-US" b="1" baseline="30000" dirty="0" smtClean="0">
                <a:solidFill>
                  <a:srgbClr val="073E87"/>
                </a:solidFill>
                <a:latin typeface="Arial"/>
                <a:cs typeface="Arial"/>
              </a:rPr>
              <a:t>Internet </a:t>
            </a:r>
            <a:r>
              <a:rPr lang="en-US" b="1" baseline="30000" dirty="0">
                <a:solidFill>
                  <a:srgbClr val="073E87"/>
                </a:solidFill>
                <a:latin typeface="Arial"/>
                <a:cs typeface="Arial"/>
              </a:rPr>
              <a:t>Leads</a:t>
            </a:r>
          </a:p>
          <a:p>
            <a:endParaRPr lang="en-US" sz="1200" baseline="30000" dirty="0" smtClean="0">
              <a:latin typeface="Arial"/>
              <a:cs typeface="Arial"/>
            </a:endParaRPr>
          </a:p>
          <a:p>
            <a:r>
              <a:rPr lang="en-US" sz="1200" baseline="30000" dirty="0" smtClean="0">
                <a:latin typeface="Arial"/>
                <a:cs typeface="Arial"/>
              </a:rPr>
              <a:t>While </a:t>
            </a:r>
            <a:r>
              <a:rPr lang="en-US" sz="1200" baseline="30000" dirty="0">
                <a:latin typeface="Arial"/>
                <a:cs typeface="Arial"/>
              </a:rPr>
              <a:t>internet leads may give you the quickest way to acquire leads, remember that this is the main season for agents and carriers who work the Medicare market to sell. This is also a prime season for independent call centers to maximize their sales. Basically, the odds are stacked against an individual agent. This is why planning all year to develop an AEP strategy is critical.</a:t>
            </a:r>
          </a:p>
          <a:p>
            <a:endParaRPr lang="en-US" sz="1200" baseline="30000" dirty="0" smtClean="0">
              <a:latin typeface="Arial"/>
              <a:cs typeface="Arial"/>
            </a:endParaRPr>
          </a:p>
          <a:p>
            <a:r>
              <a:rPr lang="en-US" sz="1200" baseline="30000" dirty="0" smtClean="0">
                <a:latin typeface="Arial"/>
                <a:cs typeface="Arial"/>
              </a:rPr>
              <a:t>As </a:t>
            </a:r>
            <a:r>
              <a:rPr lang="en-US" sz="1200" baseline="30000" dirty="0">
                <a:latin typeface="Arial"/>
                <a:cs typeface="Arial"/>
              </a:rPr>
              <a:t>mentioned, internet leads are the quickest way to receive leads, as there is no lag time waiting for BRCs (Business Reply Cards) or other mailers. However, contacting the prospect as quickly as possible is essential to turning internet leads into an appointment.</a:t>
            </a:r>
            <a:endParaRPr lang="en-US" sz="1200" dirty="0">
              <a:latin typeface="Arial"/>
              <a:cs typeface="Arial"/>
            </a:endParaRPr>
          </a:p>
        </p:txBody>
      </p:sp>
      <p:sp>
        <p:nvSpPr>
          <p:cNvPr id="3" name="TextBox 2"/>
          <p:cNvSpPr txBox="1"/>
          <p:nvPr/>
        </p:nvSpPr>
        <p:spPr>
          <a:xfrm>
            <a:off x="3511797" y="6300509"/>
            <a:ext cx="2113492" cy="369332"/>
          </a:xfrm>
          <a:prstGeom prst="rect">
            <a:avLst/>
          </a:prstGeom>
        </p:spPr>
        <p:style>
          <a:lnRef idx="0">
            <a:schemeClr val="dk1"/>
          </a:lnRef>
          <a:fillRef idx="3">
            <a:schemeClr val="dk1"/>
          </a:fillRef>
          <a:effectRef idx="3">
            <a:schemeClr val="dk1"/>
          </a:effectRef>
          <a:fontRef idx="minor">
            <a:schemeClr val="lt1"/>
          </a:fontRef>
        </p:style>
        <p:txBody>
          <a:bodyPr wrap="none" rtlCol="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hlinkClick r:id="rId2"/>
              </a:rPr>
              <a:t>www.SMiG-Inc.com</a:t>
            </a:r>
            <a:endParaRPr lang="en-US"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Tree>
    <p:extLst>
      <p:ext uri="{BB962C8B-B14F-4D97-AF65-F5344CB8AC3E}">
        <p14:creationId xmlns:p14="http://schemas.microsoft.com/office/powerpoint/2010/main" val="252415792"/>
      </p:ext>
    </p:extLst>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24983" y="1364152"/>
            <a:ext cx="7525280" cy="4770538"/>
          </a:xfrm>
          <a:prstGeom prst="rect">
            <a:avLst/>
          </a:prstGeom>
          <a:noFill/>
        </p:spPr>
        <p:txBody>
          <a:bodyPr wrap="square" rtlCol="0">
            <a:spAutoFit/>
          </a:bodyPr>
          <a:lstStyle/>
          <a:p>
            <a:r>
              <a:rPr lang="en-US" sz="2000" b="1" baseline="30000" dirty="0">
                <a:solidFill>
                  <a:srgbClr val="073E87"/>
                </a:solidFill>
              </a:rPr>
              <a:t>BRC and other </a:t>
            </a:r>
            <a:r>
              <a:rPr lang="en-US" sz="2000" b="1" baseline="30000" dirty="0" smtClean="0">
                <a:solidFill>
                  <a:srgbClr val="073E87"/>
                </a:solidFill>
              </a:rPr>
              <a:t>mailers</a:t>
            </a:r>
          </a:p>
          <a:p>
            <a:endParaRPr lang="en-US" sz="2000" b="1" baseline="30000" dirty="0">
              <a:solidFill>
                <a:srgbClr val="073E87"/>
              </a:solidFill>
            </a:endParaRPr>
          </a:p>
          <a:p>
            <a:r>
              <a:rPr lang="en-US" sz="1200" baseline="30000" dirty="0"/>
              <a:t>While many agents will use BRC (Business Reply Cards) and other mailers for lead generation, the amount of mail seniors receive prior to and during AEP can be overwhelming. Carriers are looking to generate leads just as much as the individual agent, but are doing so with a much larger advertising budget. It is very easy for your mailer to get lost in the shuffle.</a:t>
            </a:r>
          </a:p>
          <a:p>
            <a:endParaRPr lang="en-US" sz="1200" baseline="30000" dirty="0" smtClean="0"/>
          </a:p>
          <a:p>
            <a:r>
              <a:rPr lang="en-US" sz="1200" baseline="30000" dirty="0" smtClean="0"/>
              <a:t>If </a:t>
            </a:r>
            <a:r>
              <a:rPr lang="en-US" sz="1200" baseline="30000" dirty="0"/>
              <a:t>you are determined to do a mailing just before or during AEP, I would suggest working with a mail house and talking to them about what mailers they have and their response rate. There is not enough time in AEP for trial and error with your own pieces.</a:t>
            </a:r>
          </a:p>
          <a:p>
            <a:endParaRPr lang="en-US" sz="1200" baseline="30000" dirty="0" smtClean="0"/>
          </a:p>
          <a:p>
            <a:r>
              <a:rPr lang="en-US" sz="1200" baseline="30000" dirty="0" smtClean="0"/>
              <a:t>If </a:t>
            </a:r>
            <a:r>
              <a:rPr lang="en-US" sz="1200" baseline="30000" dirty="0"/>
              <a:t>you are using a mail piece to generate Medicare Part C or D leads, the mailer must be CMS approved and a copy sent in with the SOA (Scope Of Appointment) form.</a:t>
            </a:r>
          </a:p>
          <a:p>
            <a:endParaRPr lang="en-US" sz="1200" baseline="30000" dirty="0" smtClean="0"/>
          </a:p>
          <a:p>
            <a:r>
              <a:rPr lang="en-US" sz="1200" baseline="30000" dirty="0" smtClean="0"/>
              <a:t>From </a:t>
            </a:r>
            <a:r>
              <a:rPr lang="en-US" sz="1200" baseline="30000" dirty="0"/>
              <a:t>the Medicare Marketing Guidelines Issued 7-2-2015 Section 70.9.3:</a:t>
            </a:r>
          </a:p>
          <a:p>
            <a:r>
              <a:rPr lang="en-US" sz="1200" baseline="30000" dirty="0"/>
              <a:t>“Note: All business reply cards (BRC) used for documenting a beneficiary’s SOA, agreement to be contacted, confirmation of attendance to a sales event, or request for additional information must be submitted in HPMS. Plans/Part D Sponsors should include a statement on the BRC informing the beneficiary that a sales person may call as a result of their returning a BRC. “</a:t>
            </a:r>
          </a:p>
          <a:p>
            <a:endParaRPr lang="en-US" sz="1200" baseline="30000" dirty="0" smtClean="0"/>
          </a:p>
          <a:p>
            <a:r>
              <a:rPr lang="en-US" sz="1200" baseline="30000" dirty="0" smtClean="0"/>
              <a:t>Senior </a:t>
            </a:r>
            <a:r>
              <a:rPr lang="en-US" sz="1200" baseline="30000" dirty="0"/>
              <a:t>Marketing Specialists has partnered with ARM for Medicare Supplement &amp; Final Expense BRC mailers.</a:t>
            </a:r>
          </a:p>
          <a:p>
            <a:r>
              <a:rPr lang="en-US" sz="1600" baseline="30000" dirty="0">
                <a:solidFill>
                  <a:srgbClr val="073E87"/>
                </a:solidFill>
              </a:rPr>
              <a:t>CLICK HERE TO SEE THE CATALOG</a:t>
            </a:r>
          </a:p>
          <a:p>
            <a:endParaRPr lang="en-US" sz="2000" b="1" baseline="30000" dirty="0" smtClean="0">
              <a:solidFill>
                <a:srgbClr val="073E87"/>
              </a:solidFill>
            </a:endParaRPr>
          </a:p>
          <a:p>
            <a:r>
              <a:rPr lang="en-US" sz="1600" b="1" baseline="30000" dirty="0" smtClean="0">
                <a:solidFill>
                  <a:srgbClr val="073E87"/>
                </a:solidFill>
              </a:rPr>
              <a:t>Door </a:t>
            </a:r>
            <a:r>
              <a:rPr lang="en-US" sz="1600" b="1" baseline="30000" dirty="0">
                <a:solidFill>
                  <a:srgbClr val="073E87"/>
                </a:solidFill>
              </a:rPr>
              <a:t>to </a:t>
            </a:r>
            <a:r>
              <a:rPr lang="en-US" sz="1600" b="1" baseline="30000" dirty="0" smtClean="0">
                <a:solidFill>
                  <a:srgbClr val="073E87"/>
                </a:solidFill>
              </a:rPr>
              <a:t>Door</a:t>
            </a:r>
            <a:endParaRPr lang="en-US" sz="1600" baseline="30000" dirty="0" smtClean="0"/>
          </a:p>
          <a:p>
            <a:r>
              <a:rPr lang="en-US" sz="1200" baseline="30000" dirty="0" smtClean="0"/>
              <a:t>Door </a:t>
            </a:r>
            <a:r>
              <a:rPr lang="en-US" sz="1200" baseline="30000" dirty="0"/>
              <a:t>to door or unsolicited contact to Medicare beneficiaries is against CMS regulations for Medicare Part C and D plans.</a:t>
            </a:r>
          </a:p>
          <a:p>
            <a:endParaRPr lang="en-US" sz="1200" baseline="30000" dirty="0" smtClean="0"/>
          </a:p>
          <a:p>
            <a:r>
              <a:rPr lang="en-US" sz="1200" baseline="30000" dirty="0" smtClean="0"/>
              <a:t>You </a:t>
            </a:r>
            <a:r>
              <a:rPr lang="en-US" sz="1200" baseline="30000" dirty="0"/>
              <a:t>may go door to door for Medicare supplement sales (depending on your state’s regulations)</a:t>
            </a:r>
          </a:p>
          <a:p>
            <a:endParaRPr lang="en-US" b="1" baseline="30000" dirty="0" smtClean="0">
              <a:solidFill>
                <a:srgbClr val="073E87"/>
              </a:solidFill>
            </a:endParaRPr>
          </a:p>
          <a:p>
            <a:r>
              <a:rPr lang="en-US" b="1" baseline="30000" dirty="0" smtClean="0">
                <a:solidFill>
                  <a:srgbClr val="073E87"/>
                </a:solidFill>
              </a:rPr>
              <a:t>Referrals </a:t>
            </a:r>
            <a:r>
              <a:rPr lang="en-US" b="1" baseline="30000" dirty="0">
                <a:solidFill>
                  <a:srgbClr val="073E87"/>
                </a:solidFill>
              </a:rPr>
              <a:t>from clients &amp; prospects</a:t>
            </a:r>
          </a:p>
          <a:p>
            <a:r>
              <a:rPr lang="en-US" sz="1200" baseline="30000" dirty="0"/>
              <a:t>Referrals are essential to success in most any sales career. With AEP, your clients and prospects will more than likely have family and friends who have to review their Medicare coverage. This poses a great opportunity for referrals.</a:t>
            </a:r>
          </a:p>
          <a:p>
            <a:endParaRPr lang="en-US" sz="1200" baseline="30000" dirty="0" smtClean="0"/>
          </a:p>
          <a:p>
            <a:r>
              <a:rPr lang="en-US" sz="1200" baseline="30000" dirty="0" smtClean="0"/>
              <a:t>While </a:t>
            </a:r>
            <a:r>
              <a:rPr lang="en-US" sz="1200" baseline="30000" dirty="0"/>
              <a:t>I believe referrals are earned, the fact that Medicare puts a deadline (December 7th) on any and all changes to a Medicare beneficiary’s chance to change plans creates an opportunity or deadline for your client’s referrals to contact you.</a:t>
            </a:r>
          </a:p>
          <a:p>
            <a:endParaRPr lang="en-US" sz="1200" baseline="30000" dirty="0" smtClean="0"/>
          </a:p>
          <a:p>
            <a:r>
              <a:rPr lang="en-US" sz="1200" baseline="30000" dirty="0" smtClean="0"/>
              <a:t>I </a:t>
            </a:r>
            <a:r>
              <a:rPr lang="en-US" sz="1200" baseline="30000" dirty="0"/>
              <a:t>would suggest mentioning this to all your prospects and clients. An example:</a:t>
            </a:r>
          </a:p>
          <a:p>
            <a:r>
              <a:rPr lang="en-US" sz="1200" baseline="30000" dirty="0"/>
              <a:t>“If you have any family or friends who would like a quick review of their coverage, please pass them my information. They only have until December 7th and I can make the review and change, if needed, as easy and painless for them as I have for you.”</a:t>
            </a:r>
            <a:endParaRPr lang="en-US" sz="1200" dirty="0"/>
          </a:p>
        </p:txBody>
      </p:sp>
      <p:sp>
        <p:nvSpPr>
          <p:cNvPr id="3" name="TextBox 2"/>
          <p:cNvSpPr txBox="1"/>
          <p:nvPr/>
        </p:nvSpPr>
        <p:spPr>
          <a:xfrm>
            <a:off x="3511797" y="6300509"/>
            <a:ext cx="2113492" cy="369332"/>
          </a:xfrm>
          <a:prstGeom prst="rect">
            <a:avLst/>
          </a:prstGeom>
        </p:spPr>
        <p:style>
          <a:lnRef idx="0">
            <a:schemeClr val="dk1"/>
          </a:lnRef>
          <a:fillRef idx="3">
            <a:schemeClr val="dk1"/>
          </a:fillRef>
          <a:effectRef idx="3">
            <a:schemeClr val="dk1"/>
          </a:effectRef>
          <a:fontRef idx="minor">
            <a:schemeClr val="lt1"/>
          </a:fontRef>
        </p:style>
        <p:txBody>
          <a:bodyPr wrap="none" rtlCol="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hlinkClick r:id="rId2"/>
              </a:rPr>
              <a:t>www.SMiG-Inc.com</a:t>
            </a:r>
            <a:endParaRPr lang="en-US"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Tree>
    <p:extLst>
      <p:ext uri="{BB962C8B-B14F-4D97-AF65-F5344CB8AC3E}">
        <p14:creationId xmlns:p14="http://schemas.microsoft.com/office/powerpoint/2010/main" val="3208763198"/>
      </p:ext>
    </p:extLst>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34726" y="1144632"/>
            <a:ext cx="7368504" cy="4893648"/>
          </a:xfrm>
          <a:prstGeom prst="rect">
            <a:avLst/>
          </a:prstGeom>
          <a:noFill/>
        </p:spPr>
        <p:txBody>
          <a:bodyPr wrap="square" rtlCol="0">
            <a:spAutoFit/>
          </a:bodyPr>
          <a:lstStyle/>
          <a:p>
            <a:r>
              <a:rPr lang="en-US" sz="1200" baseline="30000" dirty="0">
                <a:latin typeface="Arial"/>
                <a:cs typeface="Arial"/>
              </a:rPr>
              <a:t>One key thing to mention is making the process easy. According to a recent study published by the Kaiser Family Foundation, many Medicare beneficiaries will </a:t>
            </a:r>
            <a:endParaRPr lang="en-US" sz="1200" baseline="30000" dirty="0" smtClean="0">
              <a:latin typeface="Arial"/>
              <a:cs typeface="Arial"/>
            </a:endParaRPr>
          </a:p>
          <a:p>
            <a:r>
              <a:rPr lang="en-US" sz="1200" baseline="30000" dirty="0" smtClean="0">
                <a:latin typeface="Arial"/>
                <a:cs typeface="Arial"/>
              </a:rPr>
              <a:t>not </a:t>
            </a:r>
            <a:r>
              <a:rPr lang="en-US" sz="1200" baseline="30000" dirty="0">
                <a:latin typeface="Arial"/>
                <a:cs typeface="Arial"/>
              </a:rPr>
              <a:t>change plans because they found the initial enrollment very confusing and complex, and do not want to repeat the process.</a:t>
            </a:r>
          </a:p>
          <a:p>
            <a:endParaRPr lang="en-US" sz="1200" baseline="30000" dirty="0" smtClean="0">
              <a:latin typeface="Arial"/>
              <a:cs typeface="Arial"/>
            </a:endParaRPr>
          </a:p>
          <a:p>
            <a:r>
              <a:rPr lang="en-US" sz="1200" baseline="30000" dirty="0" smtClean="0">
                <a:latin typeface="Arial"/>
                <a:cs typeface="Arial"/>
              </a:rPr>
              <a:t>After </a:t>
            </a:r>
            <a:r>
              <a:rPr lang="en-US" sz="1200" baseline="30000" dirty="0">
                <a:latin typeface="Arial"/>
                <a:cs typeface="Arial"/>
              </a:rPr>
              <a:t>each appointment, send them a hand written thank you card with a few extra business cards to remind them. A simple note thanking them for their time (or business), a personal sentence, and your phone number can go a long way. Example:</a:t>
            </a:r>
          </a:p>
          <a:p>
            <a:endParaRPr lang="en-US" sz="1200" baseline="30000" dirty="0" smtClean="0">
              <a:latin typeface="Arial"/>
              <a:cs typeface="Arial"/>
            </a:endParaRPr>
          </a:p>
          <a:p>
            <a:r>
              <a:rPr lang="en-US" sz="1200" i="1" baseline="30000" dirty="0" smtClean="0">
                <a:latin typeface="Arial"/>
                <a:cs typeface="Arial"/>
              </a:rPr>
              <a:t>Mr</a:t>
            </a:r>
            <a:r>
              <a:rPr lang="en-US" sz="1200" i="1" baseline="30000" dirty="0">
                <a:latin typeface="Arial"/>
                <a:cs typeface="Arial"/>
              </a:rPr>
              <a:t>. Client,</a:t>
            </a:r>
          </a:p>
          <a:p>
            <a:r>
              <a:rPr lang="en-US" sz="1200" i="1" baseline="30000" dirty="0">
                <a:latin typeface="Arial"/>
                <a:cs typeface="Arial"/>
              </a:rPr>
              <a:t>Thank you for allowing me to assist you with your insurance needs. I hope you enjoy your vacation to Texas over the holidays. If you or anyone you know has questions, please let me know!</a:t>
            </a:r>
          </a:p>
          <a:p>
            <a:r>
              <a:rPr lang="en-US" sz="1200" i="1" baseline="30000" dirty="0" smtClean="0">
                <a:latin typeface="Arial"/>
                <a:cs typeface="Arial"/>
              </a:rPr>
              <a:t>Thanks </a:t>
            </a:r>
            <a:r>
              <a:rPr lang="en-US" sz="1200" i="1" baseline="30000" dirty="0">
                <a:latin typeface="Arial"/>
                <a:cs typeface="Arial"/>
              </a:rPr>
              <a:t>– Mike (555) 555-1212</a:t>
            </a:r>
          </a:p>
          <a:p>
            <a:endParaRPr lang="en-US" sz="1200" baseline="30000" dirty="0" smtClean="0">
              <a:latin typeface="Arial"/>
              <a:cs typeface="Arial"/>
            </a:endParaRPr>
          </a:p>
          <a:p>
            <a:r>
              <a:rPr lang="en-US" sz="1200" baseline="30000" dirty="0" smtClean="0">
                <a:latin typeface="Arial"/>
                <a:cs typeface="Arial"/>
              </a:rPr>
              <a:t>This </a:t>
            </a:r>
            <a:r>
              <a:rPr lang="en-US" sz="1200" baseline="30000" dirty="0">
                <a:latin typeface="Arial"/>
                <a:cs typeface="Arial"/>
              </a:rPr>
              <a:t>card takes about 2 minutes to write. Most people do not get handwritten thank you cards, so this can really stand out from other pieces of mail.</a:t>
            </a:r>
          </a:p>
          <a:p>
            <a:endParaRPr lang="en-US" b="1" baseline="30000" dirty="0" smtClean="0">
              <a:solidFill>
                <a:srgbClr val="073E87"/>
              </a:solidFill>
              <a:latin typeface="Arial"/>
              <a:cs typeface="Arial"/>
            </a:endParaRPr>
          </a:p>
          <a:p>
            <a:r>
              <a:rPr lang="en-US" b="1" baseline="30000" dirty="0" smtClean="0">
                <a:solidFill>
                  <a:srgbClr val="073E87"/>
                </a:solidFill>
                <a:latin typeface="Arial"/>
                <a:cs typeface="Arial"/>
              </a:rPr>
              <a:t>Referrals </a:t>
            </a:r>
            <a:r>
              <a:rPr lang="en-US" b="1" baseline="30000" dirty="0">
                <a:solidFill>
                  <a:srgbClr val="073E87"/>
                </a:solidFill>
                <a:latin typeface="Arial"/>
                <a:cs typeface="Arial"/>
              </a:rPr>
              <a:t>from other professionals</a:t>
            </a:r>
          </a:p>
          <a:p>
            <a:endParaRPr lang="en-US" sz="1200" baseline="30000" dirty="0" smtClean="0">
              <a:latin typeface="Arial"/>
              <a:cs typeface="Arial"/>
            </a:endParaRPr>
          </a:p>
          <a:p>
            <a:r>
              <a:rPr lang="en-US" sz="1200" baseline="30000" dirty="0" smtClean="0">
                <a:latin typeface="Arial"/>
                <a:cs typeface="Arial"/>
              </a:rPr>
              <a:t>Working </a:t>
            </a:r>
            <a:r>
              <a:rPr lang="en-US" sz="1200" baseline="30000" dirty="0">
                <a:latin typeface="Arial"/>
                <a:cs typeface="Arial"/>
              </a:rPr>
              <a:t>with other professionals can be key to building referrals and becoming a resource for your current clients and prospects.</a:t>
            </a:r>
          </a:p>
          <a:p>
            <a:endParaRPr lang="en-US" sz="1200" baseline="30000" dirty="0" smtClean="0">
              <a:latin typeface="Arial"/>
              <a:cs typeface="Arial"/>
            </a:endParaRPr>
          </a:p>
          <a:p>
            <a:r>
              <a:rPr lang="en-US" sz="1200" baseline="30000" dirty="0" smtClean="0">
                <a:latin typeface="Arial"/>
                <a:cs typeface="Arial"/>
              </a:rPr>
              <a:t>While </a:t>
            </a:r>
            <a:r>
              <a:rPr lang="en-US" sz="1200" baseline="30000" dirty="0">
                <a:latin typeface="Arial"/>
                <a:cs typeface="Arial"/>
              </a:rPr>
              <a:t>some of these relationships may take time to build, they are worth pursuing. Here are some professionals I would suggest reaching out to:</a:t>
            </a:r>
          </a:p>
          <a:p>
            <a:r>
              <a:rPr lang="en-US" sz="1200" baseline="30000" dirty="0">
                <a:latin typeface="Arial"/>
                <a:cs typeface="Arial"/>
              </a:rPr>
              <a:t>• P&amp;C agents</a:t>
            </a:r>
          </a:p>
          <a:p>
            <a:r>
              <a:rPr lang="en-US" sz="1200" baseline="30000" dirty="0">
                <a:latin typeface="Arial"/>
                <a:cs typeface="Arial"/>
              </a:rPr>
              <a:t>• Estate planning attorneys</a:t>
            </a:r>
          </a:p>
          <a:p>
            <a:r>
              <a:rPr lang="en-US" sz="1200" baseline="30000" dirty="0">
                <a:latin typeface="Arial"/>
                <a:cs typeface="Arial"/>
              </a:rPr>
              <a:t>• Tax professionals</a:t>
            </a:r>
          </a:p>
          <a:p>
            <a:r>
              <a:rPr lang="en-US" sz="1200" baseline="30000" dirty="0">
                <a:latin typeface="Arial"/>
                <a:cs typeface="Arial"/>
              </a:rPr>
              <a:t>• Insurance agents who specialize in group coverage or under 65</a:t>
            </a:r>
          </a:p>
          <a:p>
            <a:r>
              <a:rPr lang="en-US" sz="1200" baseline="30000" dirty="0">
                <a:latin typeface="Arial"/>
                <a:cs typeface="Arial"/>
              </a:rPr>
              <a:t>• Financial Planners</a:t>
            </a:r>
          </a:p>
          <a:p>
            <a:r>
              <a:rPr lang="en-US" sz="1200" baseline="30000" dirty="0">
                <a:latin typeface="Arial"/>
                <a:cs typeface="Arial"/>
              </a:rPr>
              <a:t>• Banks / Credit Unions</a:t>
            </a:r>
          </a:p>
          <a:p>
            <a:endParaRPr lang="en-US" sz="1200" baseline="30000" dirty="0" smtClean="0">
              <a:latin typeface="Arial"/>
              <a:cs typeface="Arial"/>
            </a:endParaRPr>
          </a:p>
          <a:p>
            <a:r>
              <a:rPr lang="en-US" sz="1200" baseline="30000" dirty="0" smtClean="0">
                <a:latin typeface="Arial"/>
                <a:cs typeface="Arial"/>
              </a:rPr>
              <a:t>You </a:t>
            </a:r>
            <a:r>
              <a:rPr lang="en-US" sz="1200" baseline="30000" dirty="0">
                <a:latin typeface="Arial"/>
                <a:cs typeface="Arial"/>
              </a:rPr>
              <a:t>can also offer to do generic Medicare or healthcare presentations at local events such as Chamber of Commerce meetings, Rotary Club, churches / parishes etc. While your target audience may not be in front of you, they probably have family or friends they could pass your information along to.</a:t>
            </a:r>
          </a:p>
          <a:p>
            <a:r>
              <a:rPr lang="en-US" sz="1200" baseline="30000" dirty="0">
                <a:latin typeface="Arial"/>
                <a:cs typeface="Arial"/>
              </a:rPr>
              <a:t>You can stress the importance of the December 7th date to make changes with all the above.</a:t>
            </a:r>
          </a:p>
          <a:p>
            <a:endParaRPr lang="en-US" b="1" baseline="30000" dirty="0" smtClean="0">
              <a:solidFill>
                <a:srgbClr val="073E87"/>
              </a:solidFill>
              <a:latin typeface="Arial"/>
              <a:cs typeface="Arial"/>
            </a:endParaRPr>
          </a:p>
          <a:p>
            <a:r>
              <a:rPr lang="en-US" b="1" baseline="30000" dirty="0" smtClean="0">
                <a:solidFill>
                  <a:srgbClr val="073E87"/>
                </a:solidFill>
                <a:latin typeface="Arial"/>
                <a:cs typeface="Arial"/>
              </a:rPr>
              <a:t>Tracking </a:t>
            </a:r>
            <a:r>
              <a:rPr lang="en-US" b="1" baseline="30000" dirty="0">
                <a:solidFill>
                  <a:srgbClr val="073E87"/>
                </a:solidFill>
                <a:latin typeface="Arial"/>
                <a:cs typeface="Arial"/>
              </a:rPr>
              <a:t>Activity</a:t>
            </a:r>
          </a:p>
          <a:p>
            <a:r>
              <a:rPr lang="en-US" sz="1200" baseline="30000" dirty="0">
                <a:latin typeface="Arial"/>
                <a:cs typeface="Arial"/>
              </a:rPr>
              <a:t>The most important thing you can do during AEP or any other time during the year is to keep your sales pipeline full of prospects and marketing efforts.</a:t>
            </a:r>
          </a:p>
          <a:p>
            <a:endParaRPr lang="en-US" sz="1200" baseline="30000" dirty="0" smtClean="0">
              <a:latin typeface="Arial"/>
              <a:cs typeface="Arial"/>
            </a:endParaRPr>
          </a:p>
          <a:p>
            <a:r>
              <a:rPr lang="en-US" sz="1200" baseline="30000" dirty="0" smtClean="0">
                <a:latin typeface="Arial"/>
                <a:cs typeface="Arial"/>
              </a:rPr>
              <a:t>Just </a:t>
            </a:r>
            <a:r>
              <a:rPr lang="en-US" sz="1200" baseline="30000" dirty="0">
                <a:latin typeface="Arial"/>
                <a:cs typeface="Arial"/>
              </a:rPr>
              <a:t>as important is to track your results. Simply throwing money and time at marketing is no way to have effective results, especially during such a short enrollment period.</a:t>
            </a:r>
          </a:p>
          <a:p>
            <a:r>
              <a:rPr lang="en-US" sz="1200" baseline="30000" dirty="0">
                <a:latin typeface="Arial"/>
                <a:cs typeface="Arial"/>
              </a:rPr>
              <a:t>Don’t just keep busy, keep productive.</a:t>
            </a:r>
          </a:p>
          <a:p>
            <a:endParaRPr lang="en-US" sz="1200" baseline="30000" dirty="0" smtClean="0">
              <a:latin typeface="Arial"/>
              <a:cs typeface="Arial"/>
            </a:endParaRPr>
          </a:p>
          <a:p>
            <a:r>
              <a:rPr lang="en-US" sz="1200" b="1" i="1" baseline="30000" dirty="0" smtClean="0">
                <a:latin typeface="Arial"/>
                <a:cs typeface="Arial"/>
              </a:rPr>
              <a:t>NOTE</a:t>
            </a:r>
            <a:r>
              <a:rPr lang="en-US" sz="1200" baseline="30000" dirty="0">
                <a:latin typeface="Arial"/>
                <a:cs typeface="Arial"/>
              </a:rPr>
              <a:t>: We have templates available for you to use. Call us for details. 800-689-2800.</a:t>
            </a:r>
            <a:endParaRPr lang="en-US" sz="1200" dirty="0">
              <a:latin typeface="Arial"/>
              <a:cs typeface="Arial"/>
            </a:endParaRPr>
          </a:p>
        </p:txBody>
      </p:sp>
      <p:sp>
        <p:nvSpPr>
          <p:cNvPr id="4" name="TextBox 3"/>
          <p:cNvSpPr txBox="1"/>
          <p:nvPr/>
        </p:nvSpPr>
        <p:spPr>
          <a:xfrm>
            <a:off x="3511797" y="6300509"/>
            <a:ext cx="2113492" cy="369332"/>
          </a:xfrm>
          <a:prstGeom prst="rect">
            <a:avLst/>
          </a:prstGeom>
        </p:spPr>
        <p:style>
          <a:lnRef idx="0">
            <a:schemeClr val="dk1"/>
          </a:lnRef>
          <a:fillRef idx="3">
            <a:schemeClr val="dk1"/>
          </a:fillRef>
          <a:effectRef idx="3">
            <a:schemeClr val="dk1"/>
          </a:effectRef>
          <a:fontRef idx="minor">
            <a:schemeClr val="lt1"/>
          </a:fontRef>
        </p:style>
        <p:txBody>
          <a:bodyPr wrap="none" rtlCol="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hlinkClick r:id="rId2"/>
              </a:rPr>
              <a:t>www.SMiG-Inc.com</a:t>
            </a:r>
            <a:endParaRPr lang="en-US"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Tree>
    <p:extLst>
      <p:ext uri="{BB962C8B-B14F-4D97-AF65-F5344CB8AC3E}">
        <p14:creationId xmlns:p14="http://schemas.microsoft.com/office/powerpoint/2010/main" val="425512656"/>
      </p:ext>
    </p:extLst>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15238" y="2477426"/>
            <a:ext cx="7509604" cy="3724095"/>
          </a:xfrm>
          <a:prstGeom prst="rect">
            <a:avLst/>
          </a:prstGeom>
          <a:noFill/>
        </p:spPr>
        <p:txBody>
          <a:bodyPr wrap="square" rtlCol="0">
            <a:spAutoFit/>
          </a:bodyPr>
          <a:lstStyle/>
          <a:p>
            <a:r>
              <a:rPr lang="en-US" sz="1600" baseline="30000" dirty="0">
                <a:latin typeface="Arial"/>
                <a:cs typeface="Arial"/>
              </a:rPr>
              <a:t>Now that you have an idea of marketing and strategies for AEP, it is time for you to make your own action plan.</a:t>
            </a:r>
          </a:p>
          <a:p>
            <a:endParaRPr lang="en-US" sz="1400" baseline="30000" dirty="0" smtClean="0">
              <a:latin typeface="Arial"/>
              <a:cs typeface="Arial"/>
            </a:endParaRPr>
          </a:p>
          <a:p>
            <a:r>
              <a:rPr lang="en-US" b="1" baseline="30000" dirty="0" smtClean="0">
                <a:solidFill>
                  <a:srgbClr val="073E87"/>
                </a:solidFill>
                <a:latin typeface="Arial"/>
                <a:cs typeface="Arial"/>
              </a:rPr>
              <a:t>7 </a:t>
            </a:r>
            <a:r>
              <a:rPr lang="en-US" b="1" baseline="30000" dirty="0">
                <a:solidFill>
                  <a:srgbClr val="073E87"/>
                </a:solidFill>
                <a:latin typeface="Arial"/>
                <a:cs typeface="Arial"/>
              </a:rPr>
              <a:t>STEPS TO AEP SUCCESS</a:t>
            </a:r>
          </a:p>
          <a:p>
            <a:endParaRPr lang="en-US" sz="1400" baseline="30000" dirty="0" smtClean="0">
              <a:latin typeface="Arial"/>
              <a:cs typeface="Arial"/>
            </a:endParaRPr>
          </a:p>
          <a:p>
            <a:r>
              <a:rPr lang="en-US" sz="1400" b="1" baseline="30000" dirty="0" smtClean="0">
                <a:latin typeface="Arial"/>
                <a:cs typeface="Arial"/>
              </a:rPr>
              <a:t>Step </a:t>
            </a:r>
            <a:r>
              <a:rPr lang="en-US" sz="1400" b="1" baseline="30000" dirty="0">
                <a:latin typeface="Arial"/>
                <a:cs typeface="Arial"/>
              </a:rPr>
              <a:t>1 </a:t>
            </a:r>
            <a:r>
              <a:rPr lang="en-US" sz="1400" baseline="30000" dirty="0">
                <a:latin typeface="Arial"/>
                <a:cs typeface="Arial"/>
              </a:rPr>
              <a:t>– Break down your book of business by product and carrier type. This will help you quickly identify clients who may need to change plans depending on what plans are exiting their area or major changes in benefits.</a:t>
            </a:r>
          </a:p>
          <a:p>
            <a:endParaRPr lang="en-US" sz="1400" baseline="30000" dirty="0" smtClean="0">
              <a:latin typeface="Arial"/>
              <a:cs typeface="Arial"/>
            </a:endParaRPr>
          </a:p>
          <a:p>
            <a:r>
              <a:rPr lang="en-US" sz="1400" b="1" baseline="30000" dirty="0" smtClean="0">
                <a:latin typeface="Arial"/>
                <a:cs typeface="Arial"/>
              </a:rPr>
              <a:t>Step </a:t>
            </a:r>
            <a:r>
              <a:rPr lang="en-US" sz="1400" b="1" baseline="30000" dirty="0">
                <a:latin typeface="Arial"/>
                <a:cs typeface="Arial"/>
              </a:rPr>
              <a:t>2 </a:t>
            </a:r>
            <a:r>
              <a:rPr lang="en-US" sz="1400" baseline="30000" dirty="0">
                <a:latin typeface="Arial"/>
                <a:cs typeface="Arial"/>
              </a:rPr>
              <a:t>– Organize all your current prospects (Medicare beneficiaries who you have met with prior or who have not purchased a policy through you) and get ready to call them after October 1st to follow-up, provided you have permission to contact them.</a:t>
            </a:r>
          </a:p>
          <a:p>
            <a:endParaRPr lang="en-US" sz="1400" baseline="30000" dirty="0" smtClean="0">
              <a:latin typeface="Arial"/>
              <a:cs typeface="Arial"/>
            </a:endParaRPr>
          </a:p>
          <a:p>
            <a:r>
              <a:rPr lang="en-US" sz="1400" b="1" baseline="30000" dirty="0" smtClean="0">
                <a:latin typeface="Arial"/>
                <a:cs typeface="Arial"/>
              </a:rPr>
              <a:t>Step </a:t>
            </a:r>
            <a:r>
              <a:rPr lang="en-US" sz="1400" b="1" baseline="30000" dirty="0">
                <a:latin typeface="Arial"/>
                <a:cs typeface="Arial"/>
              </a:rPr>
              <a:t>3 </a:t>
            </a:r>
            <a:r>
              <a:rPr lang="en-US" sz="1400" baseline="30000" dirty="0">
                <a:latin typeface="Arial"/>
                <a:cs typeface="Arial"/>
              </a:rPr>
              <a:t>– Certify, including AHIP if required, for any and all products you will be offering during AEP. Certification usually starts late June or July (depending on the carrier).</a:t>
            </a:r>
          </a:p>
          <a:p>
            <a:endParaRPr lang="en-US" sz="1400" baseline="30000" dirty="0" smtClean="0">
              <a:latin typeface="Arial"/>
              <a:cs typeface="Arial"/>
            </a:endParaRPr>
          </a:p>
          <a:p>
            <a:r>
              <a:rPr lang="en-US" sz="1400" baseline="30000" dirty="0" smtClean="0">
                <a:latin typeface="Arial"/>
                <a:cs typeface="Arial"/>
              </a:rPr>
              <a:t>Step </a:t>
            </a:r>
            <a:r>
              <a:rPr lang="en-US" sz="1400" baseline="30000" dirty="0">
                <a:latin typeface="Arial"/>
                <a:cs typeface="Arial"/>
              </a:rPr>
              <a:t>4 – Order supplies.</a:t>
            </a:r>
          </a:p>
          <a:p>
            <a:endParaRPr lang="en-US" sz="1400" baseline="30000" dirty="0" smtClean="0">
              <a:latin typeface="Arial"/>
              <a:cs typeface="Arial"/>
            </a:endParaRPr>
          </a:p>
          <a:p>
            <a:r>
              <a:rPr lang="en-US" sz="1400" b="1" baseline="30000" dirty="0" smtClean="0">
                <a:latin typeface="Arial"/>
                <a:cs typeface="Arial"/>
              </a:rPr>
              <a:t>Step </a:t>
            </a:r>
            <a:r>
              <a:rPr lang="en-US" sz="1400" b="1" baseline="30000" dirty="0">
                <a:latin typeface="Arial"/>
                <a:cs typeface="Arial"/>
              </a:rPr>
              <a:t>5 </a:t>
            </a:r>
            <a:r>
              <a:rPr lang="en-US" sz="1400" baseline="30000" dirty="0">
                <a:latin typeface="Arial"/>
                <a:cs typeface="Arial"/>
              </a:rPr>
              <a:t>– Organize any marketing campaigns you are wanting to perform during AEP.</a:t>
            </a:r>
          </a:p>
          <a:p>
            <a:r>
              <a:rPr lang="en-US" sz="1400" baseline="30000" dirty="0">
                <a:latin typeface="Arial"/>
                <a:cs typeface="Arial"/>
              </a:rPr>
              <a:t>Have those tested and approved prior to 10/1 so when 10/1 hits, you can launch on time.</a:t>
            </a:r>
          </a:p>
          <a:p>
            <a:endParaRPr lang="en-US" sz="1400" baseline="30000" dirty="0" smtClean="0">
              <a:latin typeface="Arial"/>
              <a:cs typeface="Arial"/>
            </a:endParaRPr>
          </a:p>
          <a:p>
            <a:r>
              <a:rPr lang="en-US" sz="1400" b="1" baseline="30000" dirty="0" smtClean="0">
                <a:latin typeface="Arial"/>
                <a:cs typeface="Arial"/>
              </a:rPr>
              <a:t>Step </a:t>
            </a:r>
            <a:r>
              <a:rPr lang="en-US" sz="1400" b="1" baseline="30000" dirty="0">
                <a:latin typeface="Arial"/>
                <a:cs typeface="Arial"/>
              </a:rPr>
              <a:t>6 </a:t>
            </a:r>
            <a:r>
              <a:rPr lang="en-US" sz="1400" baseline="30000" dirty="0">
                <a:latin typeface="Arial"/>
                <a:cs typeface="Arial"/>
              </a:rPr>
              <a:t>– Use the letters linked in this guide to inform your clients of the market changes and whether they should stay on their current policy or explore other options with you. NOTE: You cannot market AEP until after 10/1.</a:t>
            </a:r>
          </a:p>
          <a:p>
            <a:endParaRPr lang="en-US" sz="1400" baseline="30000" dirty="0" smtClean="0">
              <a:latin typeface="Arial"/>
              <a:cs typeface="Arial"/>
            </a:endParaRPr>
          </a:p>
          <a:p>
            <a:r>
              <a:rPr lang="en-US" sz="1400" b="1" baseline="30000" dirty="0" smtClean="0">
                <a:latin typeface="Arial"/>
                <a:cs typeface="Arial"/>
              </a:rPr>
              <a:t>Step </a:t>
            </a:r>
            <a:r>
              <a:rPr lang="en-US" sz="1400" b="1" baseline="30000" dirty="0">
                <a:latin typeface="Arial"/>
                <a:cs typeface="Arial"/>
              </a:rPr>
              <a:t>7 </a:t>
            </a:r>
            <a:r>
              <a:rPr lang="en-US" sz="1400" baseline="30000" dirty="0">
                <a:latin typeface="Arial"/>
                <a:cs typeface="Arial"/>
              </a:rPr>
              <a:t>– After the letters are mailed out, follow up with a phone call. Remember, senior’s mailboxes are filled with advertisements. While many may see and read your letter, a phone call will give extra weight to them taking action or maintaining coverage with you.</a:t>
            </a:r>
          </a:p>
          <a:p>
            <a:r>
              <a:rPr lang="en-US" sz="1400" baseline="30000" dirty="0">
                <a:latin typeface="Arial"/>
                <a:cs typeface="Arial"/>
              </a:rPr>
              <a:t>BONUS: Remember to let clients know you are there to help their family and friends as well! Leave a few </a:t>
            </a:r>
            <a:r>
              <a:rPr lang="en-US" sz="1600" baseline="30000" dirty="0">
                <a:latin typeface="Arial"/>
                <a:cs typeface="Arial"/>
              </a:rPr>
              <a:t>extra cards </a:t>
            </a:r>
            <a:r>
              <a:rPr lang="en-US" sz="1200" baseline="30000" dirty="0">
                <a:latin typeface="Arial"/>
                <a:cs typeface="Arial"/>
              </a:rPr>
              <a:t>and give them a reason to use you (example: my clients refer me because they know I will always have their best interests and yours in mind).</a:t>
            </a:r>
            <a:endParaRPr lang="en-US" sz="1200" dirty="0">
              <a:latin typeface="Arial"/>
              <a:cs typeface="Arial"/>
            </a:endParaRPr>
          </a:p>
        </p:txBody>
      </p:sp>
      <p:sp>
        <p:nvSpPr>
          <p:cNvPr id="3" name="Title 2"/>
          <p:cNvSpPr>
            <a:spLocks noGrp="1"/>
          </p:cNvSpPr>
          <p:nvPr>
            <p:ph type="title"/>
          </p:nvPr>
        </p:nvSpPr>
        <p:spPr/>
        <p:txBody>
          <a:bodyPr/>
          <a:lstStyle/>
          <a:p>
            <a:r>
              <a:rPr lang="en-US" dirty="0" smtClean="0"/>
              <a:t>Action Plan</a:t>
            </a:r>
            <a:endParaRPr lang="en-US" dirty="0"/>
          </a:p>
        </p:txBody>
      </p:sp>
      <p:sp>
        <p:nvSpPr>
          <p:cNvPr id="5" name="TextBox 4"/>
          <p:cNvSpPr txBox="1"/>
          <p:nvPr/>
        </p:nvSpPr>
        <p:spPr>
          <a:xfrm>
            <a:off x="3511797" y="6300509"/>
            <a:ext cx="2113492" cy="369332"/>
          </a:xfrm>
          <a:prstGeom prst="rect">
            <a:avLst/>
          </a:prstGeom>
        </p:spPr>
        <p:style>
          <a:lnRef idx="0">
            <a:schemeClr val="dk1"/>
          </a:lnRef>
          <a:fillRef idx="3">
            <a:schemeClr val="dk1"/>
          </a:fillRef>
          <a:effectRef idx="3">
            <a:schemeClr val="dk1"/>
          </a:effectRef>
          <a:fontRef idx="minor">
            <a:schemeClr val="lt1"/>
          </a:fontRef>
        </p:style>
        <p:txBody>
          <a:bodyPr wrap="none" rtlCol="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hlinkClick r:id="rId2"/>
              </a:rPr>
              <a:t>www.SMiG-Inc.com</a:t>
            </a:r>
            <a:endParaRPr lang="en-US"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Tree>
    <p:extLst>
      <p:ext uri="{BB962C8B-B14F-4D97-AF65-F5344CB8AC3E}">
        <p14:creationId xmlns:p14="http://schemas.microsoft.com/office/powerpoint/2010/main" val="1281908652"/>
      </p:ext>
    </p:extLst>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timing>
    <p:tnLst>
      <p:par>
        <p:cTn xmlns:p14="http://schemas.microsoft.com/office/powerpoint/2010/main" id="1" dur="indefinite" restart="never" nodeType="tmRoot"/>
      </p:par>
    </p:tnLst>
  </p:timing>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stom Design">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Office Classic">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Waveform">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1205</TotalTime>
  <Words>2757</Words>
  <Application>Microsoft Macintosh PowerPoint</Application>
  <PresentationFormat>On-screen Show (4:3)</PresentationFormat>
  <Paragraphs>210</Paragraphs>
  <Slides>10</Slides>
  <Notes>1</Notes>
  <HiddenSlides>0</HiddenSlides>
  <MMClips>0</MMClips>
  <ScaleCrop>false</ScaleCrop>
  <HeadingPairs>
    <vt:vector size="4" baseType="variant">
      <vt:variant>
        <vt:lpstr>Theme</vt:lpstr>
      </vt:variant>
      <vt:variant>
        <vt:i4>2</vt:i4>
      </vt:variant>
      <vt:variant>
        <vt:lpstr>Slide Titles</vt:lpstr>
      </vt:variant>
      <vt:variant>
        <vt:i4>10</vt:i4>
      </vt:variant>
    </vt:vector>
  </HeadingPairs>
  <TitlesOfParts>
    <vt:vector size="12" baseType="lpstr">
      <vt:lpstr>Custom Design</vt:lpstr>
      <vt:lpstr>Waveform</vt:lpstr>
      <vt:lpstr>2017 AEP Overview &amp; Planning Guide for Agents </vt:lpstr>
      <vt:lpstr>2017 AEP Overview and Planning Guide</vt:lpstr>
      <vt:lpstr>AEP Overview</vt:lpstr>
      <vt:lpstr>PowerPoint Presentation</vt:lpstr>
      <vt:lpstr>PowerPoint Presentation</vt:lpstr>
      <vt:lpstr>PowerPoint Presentation</vt:lpstr>
      <vt:lpstr>PowerPoint Presentation</vt:lpstr>
      <vt:lpstr>PowerPoint Presentation</vt:lpstr>
      <vt:lpstr>Action Plan</vt:lpstr>
      <vt:lpstr>Partnering</vt:lpstr>
    </vt:vector>
  </TitlesOfParts>
  <Company>Senior Health Solutions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2017 AEP Overview &amp; Planning Guide for Agents </dc:title>
  <dc:creator>Emily Fanara</dc:creator>
  <cp:lastModifiedBy>Emily Fanara</cp:lastModifiedBy>
  <cp:revision>15</cp:revision>
  <dcterms:created xsi:type="dcterms:W3CDTF">2016-07-18T20:02:48Z</dcterms:created>
  <dcterms:modified xsi:type="dcterms:W3CDTF">2016-07-19T16:08:24Z</dcterms:modified>
</cp:coreProperties>
</file>